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74" r:id="rId8"/>
    <p:sldId id="270" r:id="rId9"/>
    <p:sldId id="275" r:id="rId10"/>
    <p:sldId id="265" r:id="rId11"/>
    <p:sldId id="271" r:id="rId12"/>
    <p:sldId id="277" r:id="rId13"/>
    <p:sldId id="272" r:id="rId14"/>
    <p:sldId id="273" r:id="rId15"/>
    <p:sldId id="266" r:id="rId16"/>
    <p:sldId id="267" r:id="rId17"/>
    <p:sldId id="268" r:id="rId18"/>
    <p:sldId id="269"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GNxaIKFONoA3AFfw5VdAK71U+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87C9DF6-1E3E-4876-BB95-857D048E20D3}">
  <a:tblStyle styleId="{987C9DF6-1E3E-4876-BB95-857D048E20D3}"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9CE60BE-D8DE-4FC9-A5B5-9F9D0E411981}"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59AE712-6F1C-49B8-A850-8C7ABEE9035E}" styleName="Table_2">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2510A3B-2630-4F82-A865-4E254DF45DCF}" styleName="Table_3">
    <a:wholeTbl>
      <a:tcTxStyle b="off" i="off">
        <a:font>
          <a:latin typeface="Trebuchet MS"/>
          <a:ea typeface="Trebuchet MS"/>
          <a:cs typeface="Trebuchet MS"/>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9F6FC"/>
          </a:solidFill>
        </a:fill>
      </a:tcStyle>
    </a:wholeTbl>
    <a:band1H>
      <a:tcTxStyle b="off" i="off"/>
      <a:tcStyle>
        <a:tcBdr/>
        <a:fill>
          <a:solidFill>
            <a:srgbClr val="D1ECF9"/>
          </a:solidFill>
        </a:fill>
      </a:tcStyle>
    </a:band1H>
    <a:band2H>
      <a:tcTxStyle b="off" i="off"/>
      <a:tcStyle>
        <a:tcBdr/>
      </a:tcStyle>
    </a:band2H>
    <a:band1V>
      <a:tcTxStyle b="off" i="off"/>
      <a:tcStyle>
        <a:tcBdr/>
        <a:fill>
          <a:solidFill>
            <a:srgbClr val="D1ECF9"/>
          </a:solidFill>
        </a:fill>
      </a:tcStyle>
    </a:band1V>
    <a:band2V>
      <a:tcTxStyle b="off" i="off"/>
      <a:tcStyle>
        <a:tcBdr/>
      </a:tcStyle>
    </a:band2V>
    <a:lastCol>
      <a:tcTxStyle b="on" i="off">
        <a:font>
          <a:latin typeface="Trebuchet MS"/>
          <a:ea typeface="Trebuchet MS"/>
          <a:cs typeface="Trebuchet MS"/>
        </a:font>
        <a:srgbClr val="FFFFFF"/>
      </a:tcTxStyle>
      <a:tcStyle>
        <a:tcBdr/>
        <a:fill>
          <a:solidFill>
            <a:srgbClr val="5FCBEF"/>
          </a:solidFill>
        </a:fill>
      </a:tcStyle>
    </a:lastCol>
    <a:firstCol>
      <a:tcTxStyle b="on" i="off">
        <a:font>
          <a:latin typeface="Trebuchet MS"/>
          <a:ea typeface="Trebuchet MS"/>
          <a:cs typeface="Trebuchet MS"/>
        </a:font>
        <a:srgbClr val="FFFFFF"/>
      </a:tcTxStyle>
      <a:tcStyle>
        <a:tcBdr/>
        <a:fill>
          <a:solidFill>
            <a:srgbClr val="5FCBEF"/>
          </a:solidFill>
        </a:fill>
      </a:tcStyle>
    </a:firstCol>
    <a:lastRow>
      <a:tcTxStyle b="on" i="off">
        <a:font>
          <a:latin typeface="Trebuchet MS"/>
          <a:ea typeface="Trebuchet MS"/>
          <a:cs typeface="Trebuchet MS"/>
        </a:font>
        <a:srgbClr val="FFFFFF"/>
      </a:tcTxStyle>
      <a:tcStyle>
        <a:tcBdr>
          <a:top>
            <a:ln w="38100" cap="flat" cmpd="sng">
              <a:solidFill>
                <a:srgbClr val="FFFFFF"/>
              </a:solidFill>
              <a:prstDash val="solid"/>
              <a:round/>
              <a:headEnd type="none" w="sm" len="sm"/>
              <a:tailEnd type="none" w="sm" len="sm"/>
            </a:ln>
          </a:top>
        </a:tcBdr>
        <a:fill>
          <a:solidFill>
            <a:srgbClr val="5FCBEF"/>
          </a:solidFill>
        </a:fill>
      </a:tcStyle>
    </a:lastRow>
    <a:seCell>
      <a:tcTxStyle b="off" i="off"/>
      <a:tcStyle>
        <a:tcBdr/>
      </a:tcStyle>
    </a:seCell>
    <a:swCell>
      <a:tcTxStyle b="off" i="off"/>
      <a:tcStyle>
        <a:tcBdr/>
      </a:tcStyle>
    </a:swCell>
    <a:firstRow>
      <a:tcTxStyle b="on" i="off">
        <a:font>
          <a:latin typeface="Trebuchet MS"/>
          <a:ea typeface="Trebuchet MS"/>
          <a:cs typeface="Trebuchet MS"/>
        </a:font>
        <a:srgbClr val="FFFFFF"/>
      </a:tcTxStyle>
      <a:tcStyle>
        <a:tcBdr>
          <a:bottom>
            <a:ln w="38100" cap="flat" cmpd="sng">
              <a:solidFill>
                <a:srgbClr val="FFFFFF"/>
              </a:solidFill>
              <a:prstDash val="solid"/>
              <a:round/>
              <a:headEnd type="none" w="sm" len="sm"/>
              <a:tailEnd type="none" w="sm" len="sm"/>
            </a:ln>
          </a:bottom>
        </a:tcBdr>
        <a:fill>
          <a:solidFill>
            <a:srgbClr val="5FCBEF"/>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21"/>
    <p:restoredTop sz="92517"/>
  </p:normalViewPr>
  <p:slideViewPr>
    <p:cSldViewPr snapToGrid="0">
      <p:cViewPr varScale="1">
        <p:scale>
          <a:sx n="118" d="100"/>
          <a:sy n="118" d="100"/>
        </p:scale>
        <p:origin x="9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45ad1ebe7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 name="Google Shape;39;g245ad1ebe7a_0_1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486fad1d9b_0_4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dirty="0"/>
          </a:p>
        </p:txBody>
      </p:sp>
      <p:sp>
        <p:nvSpPr>
          <p:cNvPr id="117" name="Google Shape;117;g2486fad1d9b_0_4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486fad1d9b_0_4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dirty="0"/>
          </a:p>
        </p:txBody>
      </p:sp>
      <p:sp>
        <p:nvSpPr>
          <p:cNvPr id="124" name="Google Shape;124;g2486fad1d9b_0_4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6a4c3b9ec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6a4c3b9ec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82d0d150c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282d0d150c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2486fad1d9b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51" name="Google Shape;51;g2486fad1d9b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486fad1d9b_0_3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0" name="Google Shape;60;g2486fad1d9b_0_3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486fad1d9b_0_352: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67" name="Google Shape;67;g2486fad1d9b_0_3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486fad1d9b_0_357: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2486fad1d9b_0_3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fcc70435ca_0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fcc70435ca_0_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83" name="Google Shape;183;gfcc70435ca_0_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extLst>
      <p:ext uri="{BB962C8B-B14F-4D97-AF65-F5344CB8AC3E}">
        <p14:creationId xmlns:p14="http://schemas.microsoft.com/office/powerpoint/2010/main" val="380736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486fad1d9b_0_5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2486fad1d9b_0_5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6a4c3b9ec7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1" name="Google Shape;111;g26a4c3b9ec7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10"/>
        <p:cNvGrpSpPr/>
        <p:nvPr/>
      </p:nvGrpSpPr>
      <p:grpSpPr>
        <a:xfrm>
          <a:off x="0" y="0"/>
          <a:ext cx="0" cy="0"/>
          <a:chOff x="0" y="0"/>
          <a:chExt cx="0" cy="0"/>
        </a:xfrm>
      </p:grpSpPr>
      <p:sp>
        <p:nvSpPr>
          <p:cNvPr id="11" name="Google Shape;11;g245ad1ebe7a_0_117"/>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 name="Google Shape;12;g245ad1ebe7a_0_117"/>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13" name="Google Shape;13;g245ad1ebe7a_0_117"/>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g245ad1ebe7a_0_3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45ad1ebe7a_0_3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17" name="Google Shape;17;g245ad1ebe7a_0_36"/>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g2486fad1d9b_0_51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2486fad1d9b_0_51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486fad1d9b_0_51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486fad1d9b_0_5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23"/>
        <p:cNvGrpSpPr/>
        <p:nvPr/>
      </p:nvGrpSpPr>
      <p:grpSpPr>
        <a:xfrm>
          <a:off x="0" y="0"/>
          <a:ext cx="0" cy="0"/>
          <a:chOff x="0" y="0"/>
          <a:chExt cx="0" cy="0"/>
        </a:xfrm>
      </p:grpSpPr>
      <p:sp>
        <p:nvSpPr>
          <p:cNvPr id="24" name="Google Shape;24;g2486fad1d9b_0_566"/>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5" name="Google Shape;25;g2486fad1d9b_0_566"/>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6" name="Google Shape;26;g2486fad1d9b_0_566"/>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7" name="Google Shape;27;g2486fad1d9b_0_566"/>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28" name="Google Shape;28;g2486fad1d9b_0_566"/>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ustom Layout 2">
  <p:cSld name="CUSTOM_1">
    <p:spTree>
      <p:nvGrpSpPr>
        <p:cNvPr id="1" name="Shape 32"/>
        <p:cNvGrpSpPr/>
        <p:nvPr/>
      </p:nvGrpSpPr>
      <p:grpSpPr>
        <a:xfrm>
          <a:off x="0" y="0"/>
          <a:ext cx="0" cy="0"/>
          <a:chOff x="0" y="0"/>
          <a:chExt cx="0" cy="0"/>
        </a:xfrm>
      </p:grpSpPr>
      <p:sp>
        <p:nvSpPr>
          <p:cNvPr id="33" name="Google Shape;33;g245ad1ebe7a_0_42"/>
          <p:cNvSpPr txBox="1">
            <a:spLocks noGrp="1"/>
          </p:cNvSpPr>
          <p:nvPr>
            <p:ph type="title"/>
          </p:nvPr>
        </p:nvSpPr>
        <p:spPr>
          <a:xfrm>
            <a:off x="1051025" y="315300"/>
            <a:ext cx="9288600" cy="1182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34"/>
        <p:cNvGrpSpPr/>
        <p:nvPr/>
      </p:nvGrpSpPr>
      <p:grpSpPr>
        <a:xfrm>
          <a:off x="0" y="0"/>
          <a:ext cx="0" cy="0"/>
          <a:chOff x="0" y="0"/>
          <a:chExt cx="0" cy="0"/>
        </a:xfrm>
      </p:grpSpPr>
      <p:sp>
        <p:nvSpPr>
          <p:cNvPr id="35" name="Google Shape;35;g245ad1ebe7a_0_24"/>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6" name="Google Shape;36;g245ad1ebe7a_0_24"/>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5"/>
        <p:cNvGrpSpPr/>
        <p:nvPr/>
      </p:nvGrpSpPr>
      <p:grpSpPr>
        <a:xfrm>
          <a:off x="0" y="0"/>
          <a:ext cx="0" cy="0"/>
          <a:chOff x="0" y="0"/>
          <a:chExt cx="0" cy="0"/>
        </a:xfrm>
      </p:grpSpPr>
      <p:sp>
        <p:nvSpPr>
          <p:cNvPr id="6" name="Google Shape;6;g245ad1ebe7a_0_2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7" name="Google Shape;7;g245ad1ebe7a_0_20"/>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8" name="Google Shape;8;g245ad1ebe7a_0_20"/>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9" name="Google Shape;9;g245ad1ebe7a_0_20"/>
          <p:cNvPicPr preferRelativeResize="0"/>
          <p:nvPr/>
        </p:nvPicPr>
        <p:blipFill rotWithShape="1">
          <a:blip r:embed="rId9">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m-org.zoom.us/j/93004927026?pwd=NWRGR0RObUJWZFk5N0NjdFdBMUxEdz0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tms-outsource.com/blog/posts/tech-companies-in-orange-count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45ad1ebe7a_0_121"/>
          <p:cNvSpPr txBox="1">
            <a:spLocks noGrp="1"/>
          </p:cNvSpPr>
          <p:nvPr>
            <p:ph type="title"/>
          </p:nvPr>
        </p:nvSpPr>
        <p:spPr>
          <a:xfrm>
            <a:off x="660450" y="1246850"/>
            <a:ext cx="8920800" cy="1143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b="1"/>
              <a:t>OC ACM Executive Committee</a:t>
            </a:r>
            <a:endParaRPr/>
          </a:p>
          <a:p>
            <a:pPr marL="0" lvl="0" indent="0" algn="l" rtl="0">
              <a:lnSpc>
                <a:spcPct val="100000"/>
              </a:lnSpc>
              <a:spcBef>
                <a:spcPts val="0"/>
              </a:spcBef>
              <a:spcAft>
                <a:spcPts val="0"/>
              </a:spcAft>
              <a:buSzPts val="1800"/>
              <a:buNone/>
            </a:pPr>
            <a:endParaRPr/>
          </a:p>
        </p:txBody>
      </p:sp>
      <p:graphicFrame>
        <p:nvGraphicFramePr>
          <p:cNvPr id="42" name="Google Shape;42;g245ad1ebe7a_0_121"/>
          <p:cNvGraphicFramePr/>
          <p:nvPr>
            <p:extLst>
              <p:ext uri="{D42A27DB-BD31-4B8C-83A1-F6EECF244321}">
                <p14:modId xmlns:p14="http://schemas.microsoft.com/office/powerpoint/2010/main" val="671489930"/>
              </p:ext>
            </p:extLst>
          </p:nvPr>
        </p:nvGraphicFramePr>
        <p:xfrm>
          <a:off x="660450" y="2458600"/>
          <a:ext cx="10528450" cy="1414000"/>
        </p:xfrm>
        <a:graphic>
          <a:graphicData uri="http://schemas.openxmlformats.org/drawingml/2006/table">
            <a:tbl>
              <a:tblPr>
                <a:noFill/>
                <a:tableStyleId>{987C9DF6-1E3E-4876-BB95-857D048E20D3}</a:tableStyleId>
              </a:tblPr>
              <a:tblGrid>
                <a:gridCol w="1426975">
                  <a:extLst>
                    <a:ext uri="{9D8B030D-6E8A-4147-A177-3AD203B41FA5}">
                      <a16:colId xmlns:a16="http://schemas.microsoft.com/office/drawing/2014/main" val="20000"/>
                    </a:ext>
                  </a:extLst>
                </a:gridCol>
                <a:gridCol w="9101475">
                  <a:extLst>
                    <a:ext uri="{9D8B030D-6E8A-4147-A177-3AD203B41FA5}">
                      <a16:colId xmlns:a16="http://schemas.microsoft.com/office/drawing/2014/main" val="20001"/>
                    </a:ext>
                  </a:extLst>
                </a:gridCol>
              </a:tblGrid>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Format:</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Online via Zoom</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60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Zoom Link:</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chemeClr val="dk1"/>
                        </a:buClr>
                        <a:buSzPts val="1600"/>
                        <a:buFont typeface="Arial"/>
                        <a:buNone/>
                      </a:pPr>
                      <a:r>
                        <a:rPr lang="en-US" sz="1600" u="sng" strike="noStrike" cap="none" dirty="0">
                          <a:solidFill>
                            <a:schemeClr val="hlink"/>
                          </a:solidFill>
                          <a:hlinkClick r:id="rId3"/>
                        </a:rPr>
                        <a:t>https://acm-org.zoom.us/j/93004927026?pwd=NWRGR0RObUJWZFk5N0NjdFdBMUxEdz09</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rgbClr val="000000"/>
                        </a:buClr>
                        <a:buSzPts val="1600"/>
                        <a:buFont typeface="Arial"/>
                        <a:buNone/>
                      </a:pPr>
                      <a:r>
                        <a:rPr lang="en-US" sz="1600"/>
                        <a:t>April</a:t>
                      </a:r>
                      <a:r>
                        <a:rPr lang="en-US" sz="1600" u="none" strike="noStrike" cap="none"/>
                        <a:t> 2</a:t>
                      </a:r>
                      <a:r>
                        <a:rPr lang="en-US" sz="1600" u="none" strike="noStrike" cap="none" dirty="0"/>
                        <a:t>4</a:t>
                      </a:r>
                      <a:r>
                        <a:rPr lang="en-US" sz="1600" u="none" strike="noStrike" cap="none"/>
                        <a:t>, </a:t>
                      </a:r>
                      <a:r>
                        <a:rPr lang="en-US" sz="1600" u="none" strike="noStrike" cap="none" dirty="0"/>
                        <a:t>2024</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2" name="Rounded Rectangle 1">
            <a:extLst>
              <a:ext uri="{FF2B5EF4-FFF2-40B4-BE49-F238E27FC236}">
                <a16:creationId xmlns:a16="http://schemas.microsoft.com/office/drawing/2014/main" id="{85AA842B-D76A-D5EC-8C82-377D1AAF1F85}"/>
              </a:ext>
            </a:extLst>
          </p:cNvPr>
          <p:cNvSpPr/>
          <p:nvPr/>
        </p:nvSpPr>
        <p:spPr>
          <a:xfrm>
            <a:off x="3864429" y="4517571"/>
            <a:ext cx="2340428" cy="8708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Call to order 12:02pm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2486fad1d9b_0_528"/>
          <p:cNvSpPr txBox="1">
            <a:spLocks noGrp="1"/>
          </p:cNvSpPr>
          <p:nvPr>
            <p:ph type="title"/>
          </p:nvPr>
        </p:nvSpPr>
        <p:spPr>
          <a:xfrm>
            <a:off x="838200" y="266189"/>
            <a:ext cx="10515600" cy="71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Next Program Event Planning</a:t>
            </a:r>
            <a:endParaRPr/>
          </a:p>
        </p:txBody>
      </p:sp>
      <p:sp>
        <p:nvSpPr>
          <p:cNvPr id="107" name="Google Shape;107;g2486fad1d9b_0_5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10</a:t>
            </a:fld>
            <a:endParaRPr/>
          </a:p>
        </p:txBody>
      </p:sp>
      <p:graphicFrame>
        <p:nvGraphicFramePr>
          <p:cNvPr id="108" name="Google Shape;108;g2486fad1d9b_0_528"/>
          <p:cNvGraphicFramePr/>
          <p:nvPr>
            <p:extLst>
              <p:ext uri="{D42A27DB-BD31-4B8C-83A1-F6EECF244321}">
                <p14:modId xmlns:p14="http://schemas.microsoft.com/office/powerpoint/2010/main" val="1187015601"/>
              </p:ext>
            </p:extLst>
          </p:nvPr>
        </p:nvGraphicFramePr>
        <p:xfrm>
          <a:off x="950169" y="979960"/>
          <a:ext cx="9265875" cy="4829590"/>
        </p:xfrm>
        <a:graphic>
          <a:graphicData uri="http://schemas.openxmlformats.org/drawingml/2006/table">
            <a:tbl>
              <a:tblPr firstRow="1" bandRow="1">
                <a:noFill/>
                <a:tableStyleId>{C2510A3B-2630-4F82-A865-4E254DF45DCF}</a:tableStyleId>
              </a:tblPr>
              <a:tblGrid>
                <a:gridCol w="1289825">
                  <a:extLst>
                    <a:ext uri="{9D8B030D-6E8A-4147-A177-3AD203B41FA5}">
                      <a16:colId xmlns:a16="http://schemas.microsoft.com/office/drawing/2014/main" val="20000"/>
                    </a:ext>
                  </a:extLst>
                </a:gridCol>
                <a:gridCol w="3317800">
                  <a:extLst>
                    <a:ext uri="{9D8B030D-6E8A-4147-A177-3AD203B41FA5}">
                      <a16:colId xmlns:a16="http://schemas.microsoft.com/office/drawing/2014/main" val="20001"/>
                    </a:ext>
                  </a:extLst>
                </a:gridCol>
                <a:gridCol w="4658250">
                  <a:extLst>
                    <a:ext uri="{9D8B030D-6E8A-4147-A177-3AD203B41FA5}">
                      <a16:colId xmlns:a16="http://schemas.microsoft.com/office/drawing/2014/main" val="20002"/>
                    </a:ext>
                  </a:extLst>
                </a:gridCol>
              </a:tblGrid>
              <a:tr h="3408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Speaker</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Talk</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extLst>
                  <a:ext uri="{0D108BD9-81ED-4DB2-BD59-A6C34878D82A}">
                    <a16:rowId xmlns:a16="http://schemas.microsoft.com/office/drawing/2014/main" val="10000"/>
                  </a:ext>
                </a:extLst>
              </a:tr>
              <a:tr h="550275">
                <a:tc>
                  <a:txBody>
                    <a:bodyPr/>
                    <a:lstStyle/>
                    <a:p>
                      <a:pPr marL="0" marR="0" lvl="0" indent="0" algn="l" rtl="0">
                        <a:lnSpc>
                          <a:spcPct val="100000"/>
                        </a:lnSpc>
                        <a:spcBef>
                          <a:spcPts val="0"/>
                        </a:spcBef>
                        <a:spcAft>
                          <a:spcPts val="0"/>
                        </a:spcAft>
                        <a:buNone/>
                      </a:pPr>
                      <a:r>
                        <a:rPr lang="en-US" sz="1600" u="none" strike="noStrike" cap="none" dirty="0"/>
                        <a:t>3/19/2025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557833092"/>
                  </a:ext>
                </a:extLst>
              </a:tr>
              <a:tr h="550275">
                <a:tc>
                  <a:txBody>
                    <a:bodyPr/>
                    <a:lstStyle/>
                    <a:p>
                      <a:pPr marL="0" marR="0" lvl="0" indent="0" algn="l" rtl="0">
                        <a:lnSpc>
                          <a:spcPct val="100000"/>
                        </a:lnSpc>
                        <a:spcBef>
                          <a:spcPts val="0"/>
                        </a:spcBef>
                        <a:spcAft>
                          <a:spcPts val="0"/>
                        </a:spcAft>
                        <a:buNone/>
                      </a:pPr>
                      <a:r>
                        <a:rPr lang="en-US" sz="1600" u="none" strike="noStrike" cap="none" dirty="0"/>
                        <a:t>1/15/2025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2225265113"/>
                  </a:ext>
                </a:extLst>
              </a:tr>
              <a:tr h="550275">
                <a:tc>
                  <a:txBody>
                    <a:bodyPr/>
                    <a:lstStyle/>
                    <a:p>
                      <a:pPr marL="0" marR="0" lvl="0" indent="0" algn="l" rtl="0">
                        <a:lnSpc>
                          <a:spcPct val="100000"/>
                        </a:lnSpc>
                        <a:spcBef>
                          <a:spcPts val="0"/>
                        </a:spcBef>
                        <a:spcAft>
                          <a:spcPts val="0"/>
                        </a:spcAft>
                        <a:buNone/>
                      </a:pPr>
                      <a:r>
                        <a:rPr lang="en-US" sz="1600" u="none" strike="noStrike" cap="none" dirty="0"/>
                        <a:t>11/20/2024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339267740"/>
                  </a:ext>
                </a:extLst>
              </a:tr>
              <a:tr h="550275">
                <a:tc>
                  <a:txBody>
                    <a:bodyPr/>
                    <a:lstStyle/>
                    <a:p>
                      <a:pPr marL="0" marR="0" lvl="0" indent="0" algn="l" rtl="0">
                        <a:lnSpc>
                          <a:spcPct val="100000"/>
                        </a:lnSpc>
                        <a:spcBef>
                          <a:spcPts val="0"/>
                        </a:spcBef>
                        <a:spcAft>
                          <a:spcPts val="0"/>
                        </a:spcAft>
                        <a:buNone/>
                      </a:pPr>
                      <a:r>
                        <a:rPr lang="en-US" sz="1600" u="none" strike="noStrike" cap="none" dirty="0"/>
                        <a:t>9/18/2024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914737718"/>
                  </a:ext>
                </a:extLst>
              </a:tr>
              <a:tr h="550275">
                <a:tc>
                  <a:txBody>
                    <a:bodyPr/>
                    <a:lstStyle/>
                    <a:p>
                      <a:pPr marL="0" marR="0" lvl="0" indent="0" algn="l" rtl="0">
                        <a:lnSpc>
                          <a:spcPct val="100000"/>
                        </a:lnSpc>
                        <a:spcBef>
                          <a:spcPts val="0"/>
                        </a:spcBef>
                        <a:spcAft>
                          <a:spcPts val="0"/>
                        </a:spcAft>
                        <a:buNone/>
                      </a:pPr>
                      <a:r>
                        <a:rPr lang="en-US" sz="1600" u="none" strike="noStrike" cap="none" dirty="0"/>
                        <a:t>7/17/2024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Bill </a:t>
                      </a:r>
                      <a:r>
                        <a:rPr lang="en-US" sz="1600" u="none" strike="noStrike" cap="none" dirty="0" err="1"/>
                        <a:t>Gervasi</a:t>
                      </a:r>
                      <a:r>
                        <a:rPr lang="en-US" sz="1600" u="none" strike="noStrike" cap="none" dirty="0"/>
                        <a:t> (Proposed)</a:t>
                      </a: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400" b="0" i="0" u="none" strike="noStrike" cap="none" dirty="0">
                          <a:solidFill>
                            <a:srgbClr val="000000"/>
                          </a:solidFill>
                          <a:effectLst/>
                          <a:latin typeface="Trebuchet MS"/>
                          <a:ea typeface="Trebuchet MS"/>
                          <a:cs typeface="Trebuchet MS"/>
                          <a:sym typeface="Arial"/>
                        </a:rPr>
                        <a:t>The Memory Wall: Why We Hit It and How We’ll Get Over It</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2724520138"/>
                  </a:ext>
                </a:extLst>
              </a:tr>
              <a:tr h="550275">
                <a:tc>
                  <a:txBody>
                    <a:bodyPr/>
                    <a:lstStyle/>
                    <a:p>
                      <a:pPr marL="0" marR="0" lvl="0" indent="0" algn="l" rtl="0">
                        <a:lnSpc>
                          <a:spcPct val="100000"/>
                        </a:lnSpc>
                        <a:spcBef>
                          <a:spcPts val="0"/>
                        </a:spcBef>
                        <a:spcAft>
                          <a:spcPts val="0"/>
                        </a:spcAft>
                        <a:buNone/>
                      </a:pPr>
                      <a:r>
                        <a:rPr lang="en-US" sz="1600" dirty="0"/>
                        <a:t>5/16/2024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Prof. Shawn X. Wang</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Trebuchet MS"/>
                          <a:sym typeface="Arial"/>
                        </a:rPr>
                        <a:t>Understanding Life via Computational Bioinformatics</a:t>
                      </a:r>
                      <a:endParaRPr sz="1600" b="0" i="0" u="none" strike="noStrike" cap="none" dirty="0">
                        <a:solidFill>
                          <a:srgbClr val="000000"/>
                        </a:solidFill>
                        <a:latin typeface="Trebuchet MS"/>
                        <a:sym typeface="Arial"/>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3/20/2024</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Prof Marco Levoralo, Associate Professor, UCI</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Reliable Real-Time Distributed AI for Mobile Autonomous Systems</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1/17/2024</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Josh Lindstrom, Managing Director of Data Intelligence at Trace 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t>AI supercomputer for the Orange County Community</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B20AB-6F1E-AA0C-6B52-3A0DAFD283FF}"/>
              </a:ext>
            </a:extLst>
          </p:cNvPr>
          <p:cNvSpPr>
            <a:spLocks noGrp="1"/>
          </p:cNvSpPr>
          <p:nvPr>
            <p:ph type="title"/>
          </p:nvPr>
        </p:nvSpPr>
        <p:spPr/>
        <p:txBody>
          <a:bodyPr>
            <a:normAutofit/>
          </a:bodyPr>
          <a:lstStyle/>
          <a:p>
            <a:r>
              <a:rPr lang="en-US" dirty="0"/>
              <a:t>July Event Proposal: </a:t>
            </a:r>
            <a:r>
              <a:rPr lang="en-US" sz="2800" dirty="0"/>
              <a:t>The Memory Wall: Why We Hit It and How We’ll Get Over It</a:t>
            </a:r>
            <a:endParaRPr lang="en-US" dirty="0"/>
          </a:p>
        </p:txBody>
      </p:sp>
      <p:sp>
        <p:nvSpPr>
          <p:cNvPr id="3" name="Text Placeholder 2">
            <a:extLst>
              <a:ext uri="{FF2B5EF4-FFF2-40B4-BE49-F238E27FC236}">
                <a16:creationId xmlns:a16="http://schemas.microsoft.com/office/drawing/2014/main" id="{651CEDDC-8800-8298-2643-88567C26B82D}"/>
              </a:ext>
            </a:extLst>
          </p:cNvPr>
          <p:cNvSpPr>
            <a:spLocks noGrp="1"/>
          </p:cNvSpPr>
          <p:nvPr>
            <p:ph type="body" idx="1"/>
          </p:nvPr>
        </p:nvSpPr>
        <p:spPr/>
        <p:txBody>
          <a:bodyPr/>
          <a:lstStyle/>
          <a:p>
            <a:pPr marL="101600" indent="0">
              <a:buNone/>
            </a:pPr>
            <a:r>
              <a:rPr lang="en-US" sz="1200" dirty="0"/>
              <a:t>Abstract: The term “Memory Wall” is a common phrase to describe the growing gap between the capabilities of microprocessors and other computation engines and the memory subsystem that feeds these processors. Largely keeping up with Moore’s Law, processors have continued to increase the number of cores and operating frequency which results in demand for high performance external memories to feed the beast. However, improvements in memory technology, dominated by SDRAM, have lagged. Where in the past one could count on a doubling of operating frequency every six years, that has stretched to 15 years between doublings. Memory capacity demands of new processors, particularly in the growing artificial intelligence domain, are skyrocketing due to the adoption of algorithms such as large language models. Memory technology, however, is lagging in this aspect as well, where we have gone from three years to quadruple capacity to 12 years for the same density improvement. There is no one solution to the memory wall, so this talk will describe the variety of methods the industry is using to maximize system performance in the face of technology limitations.</a:t>
            </a:r>
          </a:p>
          <a:p>
            <a:endParaRPr lang="en-US" sz="1200" dirty="0"/>
          </a:p>
          <a:p>
            <a:pPr marL="101600" indent="0">
              <a:buNone/>
            </a:pPr>
            <a:r>
              <a:rPr lang="en-US" sz="1200" dirty="0"/>
              <a:t>Bio: Bill </a:t>
            </a:r>
            <a:r>
              <a:rPr lang="en-US" sz="1200" dirty="0" err="1"/>
              <a:t>Gervasi</a:t>
            </a:r>
            <a:r>
              <a:rPr lang="en-US" sz="1200" dirty="0"/>
              <a:t> is Principal Systems Architect for </a:t>
            </a:r>
            <a:r>
              <a:rPr lang="en-US" sz="1200" dirty="0" err="1"/>
              <a:t>Wolley</a:t>
            </a:r>
            <a:r>
              <a:rPr lang="en-US" sz="1200" dirty="0"/>
              <a:t> Inc, designing advanced memory and storage solutions for data centers, artificial intelligence engines, and automotive designs. He chairs the JEDEC Alternative Memories committee, is working chair of the NSF CEMSYS computer memory research collaboration, and Board member for BRDG – bridge to connect education outreach program. Some milestones in Bill’s career include introduction of DDR SDRAM into the standardization process and development of the initial specification, invention of the registered memory module architecture used in all the world’s Internet servers, and creation of the Automotive Solid State Drive specification.</a:t>
            </a:r>
          </a:p>
          <a:p>
            <a:endParaRPr lang="en-US" sz="1200" dirty="0"/>
          </a:p>
          <a:p>
            <a:r>
              <a:rPr lang="en-US" sz="1200" dirty="0"/>
              <a:t>Discussion</a:t>
            </a:r>
          </a:p>
        </p:txBody>
      </p:sp>
      <p:sp>
        <p:nvSpPr>
          <p:cNvPr id="4" name="Rounded Rectangle 3">
            <a:extLst>
              <a:ext uri="{FF2B5EF4-FFF2-40B4-BE49-F238E27FC236}">
                <a16:creationId xmlns:a16="http://schemas.microsoft.com/office/drawing/2014/main" id="{92D4B056-40EA-CC95-E225-6A03E1B582BB}"/>
              </a:ext>
            </a:extLst>
          </p:cNvPr>
          <p:cNvSpPr/>
          <p:nvPr/>
        </p:nvSpPr>
        <p:spPr>
          <a:xfrm>
            <a:off x="3603171" y="3178629"/>
            <a:ext cx="6063343" cy="275408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Discussion on overlaps with HW&amp;SW</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may want to discuss and see how talk would speak to computing audience vs. HW</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Taylor – first talk was at ACM, will discuss with Bill on how to focus towards ACM audience</a:t>
            </a:r>
          </a:p>
        </p:txBody>
      </p:sp>
    </p:spTree>
    <p:extLst>
      <p:ext uri="{BB962C8B-B14F-4D97-AF65-F5344CB8AC3E}">
        <p14:creationId xmlns:p14="http://schemas.microsoft.com/office/powerpoint/2010/main" val="59395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BDC5-0578-D4ED-7F35-9FA28353EB97}"/>
              </a:ext>
            </a:extLst>
          </p:cNvPr>
          <p:cNvSpPr>
            <a:spLocks noGrp="1"/>
          </p:cNvSpPr>
          <p:nvPr>
            <p:ph type="title"/>
          </p:nvPr>
        </p:nvSpPr>
        <p:spPr/>
        <p:txBody>
          <a:bodyPr/>
          <a:lstStyle/>
          <a:p>
            <a:r>
              <a:rPr lang="en-US" dirty="0"/>
              <a:t>Meeting Topics</a:t>
            </a:r>
          </a:p>
        </p:txBody>
      </p:sp>
      <p:sp>
        <p:nvSpPr>
          <p:cNvPr id="3" name="Subtitle 2">
            <a:extLst>
              <a:ext uri="{FF2B5EF4-FFF2-40B4-BE49-F238E27FC236}">
                <a16:creationId xmlns:a16="http://schemas.microsoft.com/office/drawing/2014/main" id="{621DB0B0-B47A-DAB4-BCF3-7ED503D75C2E}"/>
              </a:ext>
            </a:extLst>
          </p:cNvPr>
          <p:cNvSpPr>
            <a:spLocks noGrp="1"/>
          </p:cNvSpPr>
          <p:nvPr>
            <p:ph type="subTitle" idx="1"/>
          </p:nvPr>
        </p:nvSpPr>
        <p:spPr/>
        <p:txBody>
          <a:bodyPr/>
          <a:lstStyle/>
          <a:p>
            <a:r>
              <a:rPr lang="en-US" b="1" dirty="0"/>
              <a:t>Recent Meetings</a:t>
            </a:r>
          </a:p>
        </p:txBody>
      </p:sp>
      <p:sp>
        <p:nvSpPr>
          <p:cNvPr id="4" name="Subtitle 3">
            <a:extLst>
              <a:ext uri="{FF2B5EF4-FFF2-40B4-BE49-F238E27FC236}">
                <a16:creationId xmlns:a16="http://schemas.microsoft.com/office/drawing/2014/main" id="{3DFAE5BC-51C8-19DF-0615-4B364C9F702D}"/>
              </a:ext>
            </a:extLst>
          </p:cNvPr>
          <p:cNvSpPr>
            <a:spLocks noGrp="1"/>
          </p:cNvSpPr>
          <p:nvPr>
            <p:ph type="subTitle" idx="2"/>
          </p:nvPr>
        </p:nvSpPr>
        <p:spPr/>
        <p:txBody>
          <a:bodyPr/>
          <a:lstStyle/>
          <a:p>
            <a:r>
              <a:rPr lang="en-US" b="1" dirty="0"/>
              <a:t>Future Meetings</a:t>
            </a:r>
          </a:p>
        </p:txBody>
      </p:sp>
      <p:sp>
        <p:nvSpPr>
          <p:cNvPr id="5" name="Text Placeholder 4">
            <a:extLst>
              <a:ext uri="{FF2B5EF4-FFF2-40B4-BE49-F238E27FC236}">
                <a16:creationId xmlns:a16="http://schemas.microsoft.com/office/drawing/2014/main" id="{7B888F9C-8799-EDFC-2CAD-E054F31D6E62}"/>
              </a:ext>
            </a:extLst>
          </p:cNvPr>
          <p:cNvSpPr>
            <a:spLocks noGrp="1"/>
          </p:cNvSpPr>
          <p:nvPr>
            <p:ph type="body" idx="3"/>
          </p:nvPr>
        </p:nvSpPr>
        <p:spPr/>
        <p:txBody>
          <a:bodyPr/>
          <a:lstStyle/>
          <a:p>
            <a:r>
              <a:rPr lang="en-US" dirty="0"/>
              <a:t>Artificial Intelligence</a:t>
            </a:r>
          </a:p>
          <a:p>
            <a:pPr lvl="1"/>
            <a:r>
              <a:rPr lang="en-US" dirty="0"/>
              <a:t>Distributed Systems</a:t>
            </a:r>
          </a:p>
          <a:p>
            <a:pPr lvl="1"/>
            <a:r>
              <a:rPr lang="en-US" dirty="0"/>
              <a:t>Community Supercomputer</a:t>
            </a:r>
          </a:p>
          <a:p>
            <a:pPr lvl="1"/>
            <a:r>
              <a:rPr lang="en-US" dirty="0"/>
              <a:t>Programming</a:t>
            </a:r>
          </a:p>
          <a:p>
            <a:pPr lvl="1"/>
            <a:r>
              <a:rPr lang="en-US" dirty="0"/>
              <a:t>LLMs</a:t>
            </a:r>
          </a:p>
          <a:p>
            <a:pPr lvl="1"/>
            <a:r>
              <a:rPr lang="en-US" dirty="0"/>
              <a:t>Regulating AI</a:t>
            </a:r>
          </a:p>
          <a:p>
            <a:pPr lvl="1"/>
            <a:r>
              <a:rPr lang="en-US" dirty="0"/>
              <a:t>Deep Fakes</a:t>
            </a:r>
          </a:p>
          <a:p>
            <a:pPr lvl="1"/>
            <a:r>
              <a:rPr lang="en-US" dirty="0"/>
              <a:t>Deep Learning Hardware</a:t>
            </a:r>
          </a:p>
          <a:p>
            <a:r>
              <a:rPr lang="en-US" dirty="0"/>
              <a:t>Bitcoin, Smart Contracts, NFTs</a:t>
            </a:r>
          </a:p>
          <a:p>
            <a:r>
              <a:rPr lang="en-US" dirty="0"/>
              <a:t>Natural Language Analysis</a:t>
            </a:r>
          </a:p>
          <a:p>
            <a:r>
              <a:rPr lang="en-US" dirty="0"/>
              <a:t>Global-Scale Edge Computing</a:t>
            </a:r>
          </a:p>
          <a:p>
            <a:r>
              <a:rPr lang="en-US" dirty="0"/>
              <a:t>Robotics</a:t>
            </a:r>
          </a:p>
          <a:p>
            <a:endParaRPr lang="en-US" dirty="0"/>
          </a:p>
          <a:p>
            <a:endParaRPr lang="en-US" dirty="0"/>
          </a:p>
        </p:txBody>
      </p:sp>
      <p:sp>
        <p:nvSpPr>
          <p:cNvPr id="6" name="Text Placeholder 5">
            <a:extLst>
              <a:ext uri="{FF2B5EF4-FFF2-40B4-BE49-F238E27FC236}">
                <a16:creationId xmlns:a16="http://schemas.microsoft.com/office/drawing/2014/main" id="{EE435E6E-4239-446D-76D3-BC7DDEAB3D8C}"/>
              </a:ext>
            </a:extLst>
          </p:cNvPr>
          <p:cNvSpPr>
            <a:spLocks noGrp="1"/>
          </p:cNvSpPr>
          <p:nvPr>
            <p:ph type="body" idx="4"/>
          </p:nvPr>
        </p:nvSpPr>
        <p:spPr/>
        <p:txBody>
          <a:bodyPr/>
          <a:lstStyle/>
          <a:p>
            <a:r>
              <a:rPr lang="en-US" dirty="0"/>
              <a:t>Computational Bioinformatics</a:t>
            </a:r>
          </a:p>
          <a:p>
            <a:r>
              <a:rPr lang="en-US" dirty="0"/>
              <a:t>Memory System Performance </a:t>
            </a:r>
          </a:p>
          <a:p>
            <a:endParaRPr lang="en-US" dirty="0"/>
          </a:p>
          <a:p>
            <a:r>
              <a:rPr lang="en-US" b="1" dirty="0"/>
              <a:t>What other topics should we focus on this year?</a:t>
            </a:r>
          </a:p>
          <a:p>
            <a:pPr lvl="1"/>
            <a:r>
              <a:rPr lang="en-US" b="1" dirty="0"/>
              <a:t>Quantum Computing</a:t>
            </a:r>
          </a:p>
          <a:p>
            <a:pPr lvl="1"/>
            <a:r>
              <a:rPr lang="en-US" b="1" dirty="0"/>
              <a:t>Internet of Things (IoT)</a:t>
            </a:r>
          </a:p>
          <a:p>
            <a:pPr lvl="1"/>
            <a:r>
              <a:rPr lang="en-US" b="1" dirty="0"/>
              <a:t>Computer Networking</a:t>
            </a:r>
          </a:p>
          <a:p>
            <a:pPr lvl="1"/>
            <a:r>
              <a:rPr lang="en-US" b="1" dirty="0"/>
              <a:t>Cyber Security</a:t>
            </a:r>
          </a:p>
          <a:p>
            <a:pPr lvl="1"/>
            <a:r>
              <a:rPr lang="en-US" b="1" dirty="0"/>
              <a:t>Robotics (Drone Swarms)</a:t>
            </a:r>
          </a:p>
          <a:p>
            <a:pPr marL="571500" lvl="1" indent="0">
              <a:buNone/>
            </a:pPr>
            <a:endParaRPr lang="en-US" b="1" dirty="0"/>
          </a:p>
          <a:p>
            <a:r>
              <a:rPr lang="en-US" b="1" dirty="0"/>
              <a:t>Industry vs. Academia</a:t>
            </a:r>
          </a:p>
        </p:txBody>
      </p:sp>
      <p:sp>
        <p:nvSpPr>
          <p:cNvPr id="7" name="Rounded Rectangle 6">
            <a:extLst>
              <a:ext uri="{FF2B5EF4-FFF2-40B4-BE49-F238E27FC236}">
                <a16:creationId xmlns:a16="http://schemas.microsoft.com/office/drawing/2014/main" id="{3A14C173-569F-EAE9-B315-89EE64973FA3}"/>
              </a:ext>
            </a:extLst>
          </p:cNvPr>
          <p:cNvSpPr/>
          <p:nvPr/>
        </p:nvSpPr>
        <p:spPr>
          <a:xfrm>
            <a:off x="2427514" y="1632857"/>
            <a:ext cx="6607629" cy="29935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What topics should we be focusing on?</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Michael has been in touch with CHOC contact, said they’d be happy for future talk – computation &amp; data science at CHOC</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Allen – cybersecurity still interesting but hard to find speakers, same with quantum – IoT hasn’t been as in demand, but might need a speaker to discuss</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 Robotics in defense, other areas, - Ansel Suggests </a:t>
            </a:r>
            <a:r>
              <a:rPr lang="en-US" dirty="0" err="1">
                <a:ln w="0"/>
                <a:solidFill>
                  <a:schemeClr val="tx1"/>
                </a:solidFill>
                <a:effectLst>
                  <a:outerShdw blurRad="38100" dist="19050" dir="2700000" algn="tl" rotWithShape="0">
                    <a:schemeClr val="dk1">
                      <a:alpha val="40000"/>
                    </a:schemeClr>
                  </a:outerShdw>
                </a:effectLst>
              </a:rPr>
              <a:t>Anduril</a:t>
            </a:r>
            <a:r>
              <a:rPr lang="en-US" dirty="0">
                <a:ln w="0"/>
                <a:solidFill>
                  <a:schemeClr val="tx1"/>
                </a:solidFill>
                <a:effectLst>
                  <a:outerShdw blurRad="38100" dist="19050" dir="2700000" algn="tl" rotWithShape="0">
                    <a:schemeClr val="dk1">
                      <a:alpha val="40000"/>
                    </a:schemeClr>
                  </a:outerShdw>
                </a:effectLst>
              </a:rPr>
              <a:t> company as a speaker, - can we get a balance of industry talks with research</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Allen – has action to talk to OC tech group discussed in last meeting, will reach out in next few weeks.</a:t>
            </a:r>
          </a:p>
          <a:p>
            <a:pPr marL="285750" indent="-285750">
              <a:buFont typeface="Arial" panose="020B0604020202020204" pitchFamily="34" charset="0"/>
              <a:buChar char="•"/>
            </a:pPr>
            <a:r>
              <a:rPr lang="en-US" dirty="0" err="1">
                <a:ln w="0"/>
                <a:solidFill>
                  <a:schemeClr val="tx1"/>
                </a:solidFill>
                <a:effectLst>
                  <a:outerShdw blurRad="38100" dist="19050" dir="2700000" algn="tl" rotWithShape="0">
                    <a:schemeClr val="dk1">
                      <a:alpha val="40000"/>
                    </a:schemeClr>
                  </a:outerShdw>
                </a:effectLst>
              </a:rPr>
              <a:t>Farhad</a:t>
            </a:r>
            <a:r>
              <a:rPr lang="en-US" dirty="0">
                <a:ln w="0"/>
                <a:solidFill>
                  <a:schemeClr val="tx1"/>
                </a:solidFill>
                <a:effectLst>
                  <a:outerShdw blurRad="38100" dist="19050" dir="2700000" algn="tl" rotWithShape="0">
                    <a:schemeClr val="dk1">
                      <a:alpha val="40000"/>
                    </a:schemeClr>
                  </a:outerShdw>
                </a:effectLst>
              </a:rPr>
              <a:t> – Panel discussion as a possibility for future programs, </a:t>
            </a:r>
            <a:r>
              <a:rPr lang="en-US" dirty="0" err="1">
                <a:ln w="0"/>
                <a:solidFill>
                  <a:schemeClr val="tx1"/>
                </a:solidFill>
                <a:effectLst>
                  <a:outerShdw blurRad="38100" dist="19050" dir="2700000" algn="tl" rotWithShape="0">
                    <a:schemeClr val="dk1">
                      <a:alpha val="40000"/>
                    </a:schemeClr>
                  </a:outerShdw>
                </a:effectLst>
              </a:rPr>
              <a:t>devops</a:t>
            </a:r>
            <a:r>
              <a:rPr lang="en-US" dirty="0">
                <a:ln w="0"/>
                <a:solidFill>
                  <a:schemeClr val="tx1"/>
                </a:solidFill>
                <a:effectLst>
                  <a:outerShdw blurRad="38100" dist="19050" dir="2700000" algn="tl" rotWithShape="0">
                    <a:schemeClr val="dk1">
                      <a:alpha val="40000"/>
                    </a:schemeClr>
                  </a:outerShdw>
                </a:effectLst>
              </a:rPr>
              <a:t> as an example from few years ago</a:t>
            </a:r>
          </a:p>
          <a:p>
            <a:pPr marL="285750" indent="-285750">
              <a:buFont typeface="Arial" panose="020B0604020202020204" pitchFamily="34" charset="0"/>
              <a:buChar char="•"/>
            </a:pP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92943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46B93-4C28-97D5-5A1F-864DD643AA52}"/>
              </a:ext>
            </a:extLst>
          </p:cNvPr>
          <p:cNvSpPr>
            <a:spLocks noGrp="1"/>
          </p:cNvSpPr>
          <p:nvPr>
            <p:ph type="title"/>
          </p:nvPr>
        </p:nvSpPr>
        <p:spPr/>
        <p:txBody>
          <a:bodyPr/>
          <a:lstStyle/>
          <a:p>
            <a:r>
              <a:rPr lang="en-US" dirty="0"/>
              <a:t>OC Tech Companies</a:t>
            </a:r>
          </a:p>
        </p:txBody>
      </p:sp>
      <p:sp>
        <p:nvSpPr>
          <p:cNvPr id="3" name="Text Placeholder 2">
            <a:extLst>
              <a:ext uri="{FF2B5EF4-FFF2-40B4-BE49-F238E27FC236}">
                <a16:creationId xmlns:a16="http://schemas.microsoft.com/office/drawing/2014/main" id="{E9ABBCA4-EC57-92B1-C015-4B6FB04E547A}"/>
              </a:ext>
            </a:extLst>
          </p:cNvPr>
          <p:cNvSpPr>
            <a:spLocks noGrp="1"/>
          </p:cNvSpPr>
          <p:nvPr>
            <p:ph type="body" idx="1"/>
          </p:nvPr>
        </p:nvSpPr>
        <p:spPr/>
        <p:txBody>
          <a:bodyPr/>
          <a:lstStyle/>
          <a:p>
            <a:r>
              <a:rPr lang="en-US" dirty="0">
                <a:hlinkClick r:id="rId2"/>
              </a:rPr>
              <a:t>https://tms-outsource.com/blog/posts/tech-companies-in-orange-county/</a:t>
            </a:r>
            <a:endParaRPr lang="en-US" dirty="0"/>
          </a:p>
          <a:p>
            <a:endParaRPr lang="en-US" dirty="0"/>
          </a:p>
          <a:p>
            <a:r>
              <a:rPr lang="en-US" dirty="0"/>
              <a:t>Do any of us have contacts at these or other companies that we could approach either to ask to speak or to nominate potential speakers?</a:t>
            </a:r>
          </a:p>
        </p:txBody>
      </p:sp>
      <p:sp>
        <p:nvSpPr>
          <p:cNvPr id="4" name="Rounded Rectangle 3">
            <a:extLst>
              <a:ext uri="{FF2B5EF4-FFF2-40B4-BE49-F238E27FC236}">
                <a16:creationId xmlns:a16="http://schemas.microsoft.com/office/drawing/2014/main" id="{F5BCF195-AB1A-407C-E43B-338B9BF6F9C0}"/>
              </a:ext>
            </a:extLst>
          </p:cNvPr>
          <p:cNvSpPr/>
          <p:nvPr/>
        </p:nvSpPr>
        <p:spPr>
          <a:xfrm>
            <a:off x="3603171" y="4071257"/>
            <a:ext cx="4278086"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 list of orange county companies discussed, if any contacts we can connect with</a:t>
            </a:r>
          </a:p>
        </p:txBody>
      </p:sp>
    </p:spTree>
    <p:extLst>
      <p:ext uri="{BB962C8B-B14F-4D97-AF65-F5344CB8AC3E}">
        <p14:creationId xmlns:p14="http://schemas.microsoft.com/office/powerpoint/2010/main" val="3429385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4BD9-F96D-0A27-3964-BE282D27D625}"/>
              </a:ext>
            </a:extLst>
          </p:cNvPr>
          <p:cNvSpPr>
            <a:spLocks noGrp="1"/>
          </p:cNvSpPr>
          <p:nvPr>
            <p:ph type="title"/>
          </p:nvPr>
        </p:nvSpPr>
        <p:spPr/>
        <p:txBody>
          <a:bodyPr/>
          <a:lstStyle/>
          <a:p>
            <a:r>
              <a:rPr lang="en-US" dirty="0"/>
              <a:t>Member Poll Questions</a:t>
            </a:r>
          </a:p>
        </p:txBody>
      </p:sp>
      <p:sp>
        <p:nvSpPr>
          <p:cNvPr id="3" name="Text Placeholder 2">
            <a:extLst>
              <a:ext uri="{FF2B5EF4-FFF2-40B4-BE49-F238E27FC236}">
                <a16:creationId xmlns:a16="http://schemas.microsoft.com/office/drawing/2014/main" id="{C878C17E-D587-0658-DD0A-7687A273CACE}"/>
              </a:ext>
            </a:extLst>
          </p:cNvPr>
          <p:cNvSpPr>
            <a:spLocks noGrp="1"/>
          </p:cNvSpPr>
          <p:nvPr>
            <p:ph type="body" idx="1"/>
          </p:nvPr>
        </p:nvSpPr>
        <p:spPr/>
        <p:txBody>
          <a:bodyPr/>
          <a:lstStyle/>
          <a:p>
            <a:r>
              <a:rPr lang="en-US" dirty="0"/>
              <a:t>Which computing related topics would you be interested in?</a:t>
            </a:r>
          </a:p>
          <a:p>
            <a:r>
              <a:rPr lang="en-US" dirty="0"/>
              <a:t>Would you like to suggest a speaker?</a:t>
            </a:r>
          </a:p>
          <a:p>
            <a:r>
              <a:rPr lang="en-US" dirty="0"/>
              <a:t>Would you like to suggest an organization that we should contact?</a:t>
            </a:r>
          </a:p>
          <a:p>
            <a:r>
              <a:rPr lang="en-US" dirty="0"/>
              <a:t>Are you willing to make an introduction for us?</a:t>
            </a:r>
          </a:p>
          <a:p>
            <a:endParaRPr lang="en-US" dirty="0"/>
          </a:p>
          <a:p>
            <a:r>
              <a:rPr lang="en-US" dirty="0"/>
              <a:t>Discussion: </a:t>
            </a:r>
          </a:p>
          <a:p>
            <a:pPr lvl="1"/>
            <a:r>
              <a:rPr lang="en-US" dirty="0"/>
              <a:t>Should we poll our members?</a:t>
            </a:r>
          </a:p>
          <a:p>
            <a:pPr lvl="1"/>
            <a:r>
              <a:rPr lang="en-US" dirty="0"/>
              <a:t>Are these questions suitable? </a:t>
            </a:r>
          </a:p>
          <a:p>
            <a:pPr lvl="1"/>
            <a:r>
              <a:rPr lang="en-US" dirty="0"/>
              <a:t>Any suggested changes or additions?</a:t>
            </a:r>
          </a:p>
        </p:txBody>
      </p:sp>
      <p:sp>
        <p:nvSpPr>
          <p:cNvPr id="4" name="Rounded Rectangle 3">
            <a:extLst>
              <a:ext uri="{FF2B5EF4-FFF2-40B4-BE49-F238E27FC236}">
                <a16:creationId xmlns:a16="http://schemas.microsoft.com/office/drawing/2014/main" id="{436CC00C-4EDC-D3A5-68D7-022100A6C385}"/>
              </a:ext>
            </a:extLst>
          </p:cNvPr>
          <p:cNvSpPr/>
          <p:nvPr/>
        </p:nvSpPr>
        <p:spPr>
          <a:xfrm>
            <a:off x="6934200" y="3962400"/>
            <a:ext cx="4942114" cy="21880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 should we do this poll?</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Allen – questions are short, seem non-intrusive</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Should add follow up about meeting, “how did you like meeting”, “what would you like to see” type questions</a:t>
            </a:r>
          </a:p>
        </p:txBody>
      </p:sp>
    </p:spTree>
    <p:extLst>
      <p:ext uri="{BB962C8B-B14F-4D97-AF65-F5344CB8AC3E}">
        <p14:creationId xmlns:p14="http://schemas.microsoft.com/office/powerpoint/2010/main" val="1730420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26a4c3b9ec7_0_4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dirty="0"/>
              <a:t>Future Speakers – Follow-up</a:t>
            </a:r>
            <a:endParaRPr dirty="0"/>
          </a:p>
        </p:txBody>
      </p:sp>
      <p:sp>
        <p:nvSpPr>
          <p:cNvPr id="114" name="Google Shape;114;g26a4c3b9ec7_0_41"/>
          <p:cNvSpPr txBox="1">
            <a:spLocks noGrp="1"/>
          </p:cNvSpPr>
          <p:nvPr>
            <p:ph type="body" idx="1"/>
          </p:nvPr>
        </p:nvSpPr>
        <p:spPr>
          <a:xfrm>
            <a:off x="677325" y="1554600"/>
            <a:ext cx="10707300" cy="41385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400"/>
              </a:spcBef>
              <a:spcAft>
                <a:spcPts val="0"/>
              </a:spcAft>
              <a:buSzPts val="2000"/>
              <a:buNone/>
            </a:pPr>
            <a:r>
              <a:rPr lang="en-US" dirty="0"/>
              <a:t>Updates from March?</a:t>
            </a:r>
            <a:endParaRPr dirty="0"/>
          </a:p>
          <a:p>
            <a:pPr marL="457200" lvl="0" indent="-355600" algn="l" rtl="0">
              <a:lnSpc>
                <a:spcPct val="115000"/>
              </a:lnSpc>
              <a:spcBef>
                <a:spcPts val="400"/>
              </a:spcBef>
              <a:spcAft>
                <a:spcPts val="0"/>
              </a:spcAft>
              <a:buSzPts val="2000"/>
              <a:buChar char="-"/>
            </a:pPr>
            <a:r>
              <a:rPr lang="en-US" dirty="0"/>
              <a:t>Dan/Allen – Dr Marco </a:t>
            </a:r>
            <a:r>
              <a:rPr lang="en-US" dirty="0" err="1"/>
              <a:t>Levorato</a:t>
            </a:r>
            <a:r>
              <a:rPr lang="en-US" dirty="0"/>
              <a:t> offered to see if one of his Boeing contacts might be interested in speaking at one of our meetings.</a:t>
            </a:r>
          </a:p>
          <a:p>
            <a:pPr marL="101600" lvl="0" indent="0" algn="l" rtl="0">
              <a:lnSpc>
                <a:spcPct val="115000"/>
              </a:lnSpc>
              <a:spcBef>
                <a:spcPts val="400"/>
              </a:spcBef>
              <a:spcAft>
                <a:spcPts val="0"/>
              </a:spcAft>
              <a:buSzPts val="2000"/>
              <a:buNone/>
            </a:pPr>
            <a:endParaRPr dirty="0"/>
          </a:p>
          <a:p>
            <a:pPr marL="457200" lvl="0" indent="-355600" algn="l" rtl="0">
              <a:lnSpc>
                <a:spcPct val="115000"/>
              </a:lnSpc>
              <a:spcBef>
                <a:spcPts val="0"/>
              </a:spcBef>
              <a:spcAft>
                <a:spcPts val="0"/>
              </a:spcAft>
              <a:buSzPts val="2000"/>
              <a:buChar char="-"/>
            </a:pPr>
            <a:r>
              <a:rPr lang="en-US" dirty="0"/>
              <a:t>Michael - Any updates from Chief Data Scientist at CHOC?</a:t>
            </a:r>
          </a:p>
          <a:p>
            <a:pPr marL="457200" lvl="0" indent="-355600" algn="l" rtl="0">
              <a:lnSpc>
                <a:spcPct val="115000"/>
              </a:lnSpc>
              <a:spcBef>
                <a:spcPts val="0"/>
              </a:spcBef>
              <a:spcAft>
                <a:spcPts val="0"/>
              </a:spcAft>
              <a:buSzPts val="2000"/>
              <a:buChar char="-"/>
            </a:pPr>
            <a:endParaRPr lang="en-US" dirty="0"/>
          </a:p>
        </p:txBody>
      </p:sp>
      <p:sp>
        <p:nvSpPr>
          <p:cNvPr id="2" name="Rounded Rectangle 1">
            <a:extLst>
              <a:ext uri="{FF2B5EF4-FFF2-40B4-BE49-F238E27FC236}">
                <a16:creationId xmlns:a16="http://schemas.microsoft.com/office/drawing/2014/main" id="{4DFAC767-DA83-BA26-240B-2CB11DE76785}"/>
              </a:ext>
            </a:extLst>
          </p:cNvPr>
          <p:cNvSpPr/>
          <p:nvPr/>
        </p:nvSpPr>
        <p:spPr>
          <a:xfrm>
            <a:off x="1012371" y="3801300"/>
            <a:ext cx="6596743" cy="15021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Michael to follow up on his contact</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to look for speakers at </a:t>
            </a:r>
            <a:r>
              <a:rPr lang="en-US" dirty="0" err="1">
                <a:ln w="0"/>
                <a:solidFill>
                  <a:schemeClr val="tx1"/>
                </a:solidFill>
                <a:effectLst>
                  <a:outerShdw blurRad="38100" dist="19050" dir="2700000" algn="tl" rotWithShape="0">
                    <a:schemeClr val="dk1">
                      <a:alpha val="40000"/>
                    </a:schemeClr>
                  </a:outerShdw>
                </a:effectLst>
              </a:rPr>
              <a:t>CalTech</a:t>
            </a:r>
            <a:r>
              <a:rPr lang="en-US" dirty="0">
                <a:ln w="0"/>
                <a:solidFill>
                  <a:schemeClr val="tx1"/>
                </a:solidFill>
                <a:effectLst>
                  <a:outerShdw blurRad="38100" dist="19050" dir="2700000" algn="tl" rotWithShape="0">
                    <a:schemeClr val="dk1">
                      <a:alpha val="40000"/>
                    </a:schemeClr>
                  </a:outerShdw>
                </a:effectLst>
              </a:rPr>
              <a:t> at next meeting he goes to there.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2486fad1d9b_0_41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 (UCI)</a:t>
            </a:r>
            <a:endParaRPr sz="2600"/>
          </a:p>
        </p:txBody>
      </p:sp>
      <p:sp>
        <p:nvSpPr>
          <p:cNvPr id="120" name="Google Shape;120;g2486fad1d9b_0_410"/>
          <p:cNvSpPr txBox="1">
            <a:spLocks noGrp="1"/>
          </p:cNvSpPr>
          <p:nvPr>
            <p:ph type="body" idx="1"/>
          </p:nvPr>
        </p:nvSpPr>
        <p:spPr>
          <a:xfrm>
            <a:off x="838196" y="1643339"/>
            <a:ext cx="10515600" cy="3935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1100"/>
              <a:buFont typeface="Arial"/>
              <a:buNone/>
            </a:pPr>
            <a:r>
              <a:rPr lang="en-US" sz="1600" dirty="0"/>
              <a:t>Machine Learning</a:t>
            </a:r>
            <a:endParaRPr sz="1600" dirty="0"/>
          </a:p>
          <a:p>
            <a:pPr marL="457200" lvl="0" indent="-330200" algn="l" rtl="0">
              <a:lnSpc>
                <a:spcPct val="100000"/>
              </a:lnSpc>
              <a:spcBef>
                <a:spcPts val="1000"/>
              </a:spcBef>
              <a:spcAft>
                <a:spcPts val="0"/>
              </a:spcAft>
              <a:buSzPts val="1600"/>
              <a:buChar char="•"/>
            </a:pPr>
            <a:r>
              <a:rPr lang="en-US" sz="1600" dirty="0"/>
              <a:t>Stephan </a:t>
            </a:r>
            <a:r>
              <a:rPr lang="en-US" sz="1600" dirty="0" err="1"/>
              <a:t>Mandt</a:t>
            </a:r>
            <a:r>
              <a:rPr lang="en-US" sz="1600" dirty="0"/>
              <a:t> (anomaly detection without supervised learning)</a:t>
            </a:r>
            <a:endParaRPr sz="1600" dirty="0"/>
          </a:p>
          <a:p>
            <a:pPr marL="457200" lvl="0" indent="-330200" algn="l" rtl="0">
              <a:lnSpc>
                <a:spcPct val="100000"/>
              </a:lnSpc>
              <a:spcBef>
                <a:spcPts val="0"/>
              </a:spcBef>
              <a:spcAft>
                <a:spcPts val="0"/>
              </a:spcAft>
              <a:buSzPts val="1600"/>
              <a:buChar char="•"/>
            </a:pPr>
            <a:r>
              <a:rPr lang="en-US" sz="1600" dirty="0"/>
              <a:t>Roy Fox (reinforcement learning, robotics)</a:t>
            </a:r>
            <a:endParaRPr sz="1600" dirty="0"/>
          </a:p>
          <a:p>
            <a:pPr marL="457200" lvl="0" indent="-330200" algn="l" rtl="0">
              <a:lnSpc>
                <a:spcPct val="100000"/>
              </a:lnSpc>
              <a:spcBef>
                <a:spcPts val="0"/>
              </a:spcBef>
              <a:spcAft>
                <a:spcPts val="0"/>
              </a:spcAft>
              <a:buSzPts val="1600"/>
              <a:buChar char="•"/>
            </a:pPr>
            <a:r>
              <a:rPr lang="en-US" sz="1600" dirty="0"/>
              <a:t>Jing Zhang (ML applied to bioinformatics)</a:t>
            </a:r>
            <a:endParaRPr sz="1600" dirty="0"/>
          </a:p>
          <a:p>
            <a:pPr marL="457200" lvl="0" indent="-330200" algn="l" rtl="0">
              <a:lnSpc>
                <a:spcPct val="100000"/>
              </a:lnSpc>
              <a:spcBef>
                <a:spcPts val="0"/>
              </a:spcBef>
              <a:spcAft>
                <a:spcPts val="0"/>
              </a:spcAft>
              <a:buSzPts val="1600"/>
              <a:buChar char="•"/>
            </a:pPr>
            <a:r>
              <a:rPr lang="en-US" sz="1600" dirty="0"/>
              <a:t>Alex Berg (computational visual recognition, starts @UCI Spring 2022)</a:t>
            </a:r>
            <a:endParaRPr sz="1600" dirty="0"/>
          </a:p>
          <a:p>
            <a:pPr marL="457200" lvl="0" indent="-330200" algn="l" rtl="0">
              <a:lnSpc>
                <a:spcPct val="100000"/>
              </a:lnSpc>
              <a:spcBef>
                <a:spcPts val="0"/>
              </a:spcBef>
              <a:spcAft>
                <a:spcPts val="0"/>
              </a:spcAft>
              <a:buSzPts val="1600"/>
              <a:buChar char="•"/>
            </a:pPr>
            <a:r>
              <a:rPr lang="en-US" sz="1600" b="1" dirty="0"/>
              <a:t>Dr. Peter Chang (AI and Medicine) - Dan W  (no response to email inquiry)</a:t>
            </a:r>
            <a:endParaRPr sz="1600" b="1" dirty="0"/>
          </a:p>
          <a:p>
            <a:pPr marL="0" lvl="0" indent="0" algn="l" rtl="0">
              <a:lnSpc>
                <a:spcPct val="100000"/>
              </a:lnSpc>
              <a:spcBef>
                <a:spcPts val="1000"/>
              </a:spcBef>
              <a:spcAft>
                <a:spcPts val="0"/>
              </a:spcAft>
              <a:buClr>
                <a:schemeClr val="dk1"/>
              </a:buClr>
              <a:buSzPts val="1100"/>
              <a:buFont typeface="Arial"/>
              <a:buNone/>
            </a:pPr>
            <a:r>
              <a:rPr lang="en-US" sz="1600" dirty="0"/>
              <a:t>System</a:t>
            </a:r>
            <a:endParaRPr sz="1600" dirty="0"/>
          </a:p>
          <a:p>
            <a:pPr marL="457200" lvl="0" indent="-330200" algn="l" rtl="0">
              <a:lnSpc>
                <a:spcPct val="100000"/>
              </a:lnSpc>
              <a:spcBef>
                <a:spcPts val="0"/>
              </a:spcBef>
              <a:spcAft>
                <a:spcPts val="0"/>
              </a:spcAft>
              <a:buSzPts val="1600"/>
              <a:buChar char="•"/>
            </a:pPr>
            <a:r>
              <a:rPr lang="en-US" sz="1600" dirty="0"/>
              <a:t>Sang-Woo Jun (acceleration)</a:t>
            </a:r>
            <a:endParaRPr sz="1600" dirty="0"/>
          </a:p>
          <a:p>
            <a:pPr marL="457200" lvl="0" indent="-330200" algn="l" rtl="0">
              <a:lnSpc>
                <a:spcPct val="100000"/>
              </a:lnSpc>
              <a:spcBef>
                <a:spcPts val="0"/>
              </a:spcBef>
              <a:spcAft>
                <a:spcPts val="0"/>
              </a:spcAft>
              <a:buSzPts val="1600"/>
              <a:buChar char="•"/>
            </a:pPr>
            <a:r>
              <a:rPr lang="en-US" sz="1600" dirty="0"/>
              <a:t>Sangeetha Jyothi (Data center networking)</a:t>
            </a:r>
            <a:endParaRPr sz="1600" dirty="0"/>
          </a:p>
          <a:p>
            <a:pPr marL="457200" lvl="0" indent="-330200" algn="l" rtl="0">
              <a:lnSpc>
                <a:spcPct val="100000"/>
              </a:lnSpc>
              <a:spcBef>
                <a:spcPts val="0"/>
              </a:spcBef>
              <a:spcAft>
                <a:spcPts val="0"/>
              </a:spcAft>
              <a:buSzPts val="1600"/>
              <a:buChar char="•"/>
            </a:pPr>
            <a:r>
              <a:rPr lang="en-US" sz="1600" dirty="0" err="1"/>
              <a:t>Moshen</a:t>
            </a:r>
            <a:r>
              <a:rPr lang="en-US" sz="1600" dirty="0"/>
              <a:t> Imani (bio-inspired computing)</a:t>
            </a:r>
            <a:endParaRPr sz="1600" dirty="0"/>
          </a:p>
          <a:p>
            <a:pPr marL="0" lvl="0" indent="0" algn="l" rtl="0">
              <a:lnSpc>
                <a:spcPct val="100000"/>
              </a:lnSpc>
              <a:spcBef>
                <a:spcPts val="1000"/>
              </a:spcBef>
              <a:spcAft>
                <a:spcPts val="0"/>
              </a:spcAft>
              <a:buClr>
                <a:schemeClr val="dk1"/>
              </a:buClr>
              <a:buSzPts val="1100"/>
              <a:buFont typeface="Arial"/>
              <a:buNone/>
            </a:pPr>
            <a:r>
              <a:rPr lang="en-US" sz="1600" dirty="0"/>
              <a:t>Theory</a:t>
            </a:r>
            <a:endParaRPr sz="1600" dirty="0"/>
          </a:p>
          <a:p>
            <a:pPr marL="457200" lvl="0" indent="-330200" algn="l" rtl="0">
              <a:lnSpc>
                <a:spcPct val="100000"/>
              </a:lnSpc>
              <a:spcBef>
                <a:spcPts val="1000"/>
              </a:spcBef>
              <a:spcAft>
                <a:spcPts val="0"/>
              </a:spcAft>
              <a:buSzPts val="1600"/>
              <a:buChar char="•"/>
            </a:pPr>
            <a:r>
              <a:rPr lang="en-US" sz="1600" dirty="0"/>
              <a:t>Vijay Vazirani (involved with the design of early Google Ad Placement Alg.)</a:t>
            </a:r>
            <a:endParaRPr sz="1600" dirty="0"/>
          </a:p>
          <a:p>
            <a:pPr marL="0" lvl="0" indent="0" algn="l" rtl="0">
              <a:lnSpc>
                <a:spcPct val="100000"/>
              </a:lnSpc>
              <a:spcBef>
                <a:spcPts val="1000"/>
              </a:spcBef>
              <a:spcAft>
                <a:spcPts val="0"/>
              </a:spcAft>
              <a:buClr>
                <a:schemeClr val="dk1"/>
              </a:buClr>
              <a:buSzPts val="1100"/>
              <a:buFont typeface="Arial"/>
              <a:buNone/>
            </a:pPr>
            <a:r>
              <a:rPr lang="en-US" sz="1600" dirty="0"/>
              <a:t>Informatics</a:t>
            </a:r>
            <a:endParaRPr sz="1600" dirty="0"/>
          </a:p>
          <a:p>
            <a:pPr marL="457200" lvl="0" indent="-330200" algn="l" rtl="0">
              <a:lnSpc>
                <a:spcPct val="100000"/>
              </a:lnSpc>
              <a:spcBef>
                <a:spcPts val="1000"/>
              </a:spcBef>
              <a:spcAft>
                <a:spcPts val="0"/>
              </a:spcAft>
              <a:buSzPts val="1600"/>
              <a:buChar char="•"/>
            </a:pPr>
            <a:r>
              <a:rPr lang="en-US" sz="1600" dirty="0"/>
              <a:t>Vladimir Minin (Data analysis </a:t>
            </a:r>
            <a:r>
              <a:rPr lang="en-US" sz="1600" dirty="0" err="1"/>
              <a:t>wrt</a:t>
            </a:r>
            <a:r>
              <a:rPr lang="en-US" sz="1600" dirty="0"/>
              <a:t> infectious diseases)</a:t>
            </a:r>
            <a:endParaRPr sz="1600" dirty="0"/>
          </a:p>
          <a:p>
            <a:pPr marL="457200" lvl="0" indent="-330200" algn="l" rtl="0">
              <a:lnSpc>
                <a:spcPct val="100000"/>
              </a:lnSpc>
              <a:spcBef>
                <a:spcPts val="0"/>
              </a:spcBef>
              <a:spcAft>
                <a:spcPts val="0"/>
              </a:spcAft>
              <a:buSzPts val="1600"/>
              <a:buChar char="•"/>
            </a:pPr>
            <a:r>
              <a:rPr lang="en-US" sz="1600" dirty="0"/>
              <a:t>Stacy Branham (human-centered computing)</a:t>
            </a:r>
            <a:endParaRPr sz="1600" dirty="0"/>
          </a:p>
          <a:p>
            <a:pPr marL="0" lvl="0" indent="0" algn="l" rtl="0">
              <a:lnSpc>
                <a:spcPct val="100000"/>
              </a:lnSpc>
              <a:spcBef>
                <a:spcPts val="1000"/>
              </a:spcBef>
              <a:spcAft>
                <a:spcPts val="0"/>
              </a:spcAft>
              <a:buSzPts val="1800"/>
              <a:buNone/>
            </a:pPr>
            <a:endParaRPr sz="1600" dirty="0"/>
          </a:p>
        </p:txBody>
      </p:sp>
      <p:sp>
        <p:nvSpPr>
          <p:cNvPr id="121" name="Google Shape;121;g2486fad1d9b_0_410"/>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Shape 125"/>
        <p:cNvGrpSpPr/>
        <p:nvPr/>
      </p:nvGrpSpPr>
      <p:grpSpPr>
        <a:xfrm>
          <a:off x="0" y="0"/>
          <a:ext cx="0" cy="0"/>
          <a:chOff x="0" y="0"/>
          <a:chExt cx="0" cy="0"/>
        </a:xfrm>
      </p:grpSpPr>
      <p:sp>
        <p:nvSpPr>
          <p:cNvPr id="126" name="Google Shape;126;g2486fad1d9b_0_417"/>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a:t>
            </a:r>
            <a:endParaRPr sz="2600"/>
          </a:p>
        </p:txBody>
      </p:sp>
      <p:sp>
        <p:nvSpPr>
          <p:cNvPr id="127" name="Google Shape;127;g2486fad1d9b_0_417"/>
          <p:cNvSpPr txBox="1">
            <a:spLocks noGrp="1"/>
          </p:cNvSpPr>
          <p:nvPr>
            <p:ph type="body" idx="1"/>
          </p:nvPr>
        </p:nvSpPr>
        <p:spPr>
          <a:xfrm>
            <a:off x="838196" y="1643339"/>
            <a:ext cx="10515600" cy="3935700"/>
          </a:xfrm>
          <a:prstGeom prst="rect">
            <a:avLst/>
          </a:prstGeom>
          <a:noFill/>
          <a:ln>
            <a:noFill/>
          </a:ln>
        </p:spPr>
        <p:txBody>
          <a:bodyPr spcFirstLastPara="1" wrap="square" lIns="91425" tIns="45700" rIns="91425" bIns="45700" anchor="t" anchorCtr="0">
            <a:noAutofit/>
          </a:bodyPr>
          <a:lstStyle/>
          <a:p>
            <a:pPr marL="0" lvl="0" indent="0" algn="l" rtl="0">
              <a:lnSpc>
                <a:spcPct val="60000"/>
              </a:lnSpc>
              <a:spcBef>
                <a:spcPts val="1000"/>
              </a:spcBef>
              <a:spcAft>
                <a:spcPts val="0"/>
              </a:spcAft>
              <a:buSzPts val="852"/>
              <a:buNone/>
            </a:pPr>
            <a:r>
              <a:rPr lang="en-US" sz="1200"/>
              <a:t>Potential Speakers - In no prioritized or feasibility order</a:t>
            </a:r>
            <a:endParaRPr sz="1200"/>
          </a:p>
          <a:p>
            <a:pPr marL="228600" lvl="0" indent="-223361" algn="l" rtl="0">
              <a:lnSpc>
                <a:spcPct val="60000"/>
              </a:lnSpc>
              <a:spcBef>
                <a:spcPts val="1000"/>
              </a:spcBef>
              <a:spcAft>
                <a:spcPts val="0"/>
              </a:spcAft>
              <a:buClr>
                <a:schemeClr val="dk1"/>
              </a:buClr>
              <a:buSzPts val="1617"/>
              <a:buChar char="•"/>
            </a:pPr>
            <a:r>
              <a:rPr lang="en-US" sz="1200"/>
              <a:t>Prof Ali Hessami (UK)</a:t>
            </a:r>
            <a:endParaRPr sz="1200"/>
          </a:p>
          <a:p>
            <a:pPr marL="228600" lvl="0" indent="-223361" algn="l" rtl="0">
              <a:lnSpc>
                <a:spcPct val="60000"/>
              </a:lnSpc>
              <a:spcBef>
                <a:spcPts val="1000"/>
              </a:spcBef>
              <a:spcAft>
                <a:spcPts val="0"/>
              </a:spcAft>
              <a:buClr>
                <a:schemeClr val="dk1"/>
              </a:buClr>
              <a:buSzPts val="1617"/>
              <a:buChar char="•"/>
            </a:pPr>
            <a:r>
              <a:rPr lang="en-US" sz="1200"/>
              <a:t>Caltech Professor Yisong Yue, ML [Dan]</a:t>
            </a:r>
            <a:endParaRPr sz="1200"/>
          </a:p>
          <a:p>
            <a:pPr marL="228600" lvl="0" indent="-223361" algn="l" rtl="0">
              <a:lnSpc>
                <a:spcPct val="60000"/>
              </a:lnSpc>
              <a:spcBef>
                <a:spcPts val="1000"/>
              </a:spcBef>
              <a:spcAft>
                <a:spcPts val="0"/>
              </a:spcAft>
              <a:buClr>
                <a:schemeClr val="dk1"/>
              </a:buClr>
              <a:buSzPts val="1617"/>
              <a:buChar char="•"/>
            </a:pPr>
            <a:r>
              <a:rPr lang="en-US" sz="1200"/>
              <a:t>Andrew Kirkland, CISO at Starbucks</a:t>
            </a:r>
            <a:endParaRPr sz="2000"/>
          </a:p>
          <a:p>
            <a:pPr marL="228600" lvl="0" indent="-223361" algn="l" rtl="0">
              <a:lnSpc>
                <a:spcPct val="60000"/>
              </a:lnSpc>
              <a:spcBef>
                <a:spcPts val="1000"/>
              </a:spcBef>
              <a:spcAft>
                <a:spcPts val="0"/>
              </a:spcAft>
              <a:buClr>
                <a:schemeClr val="dk1"/>
              </a:buClr>
              <a:buSzPts val="1617"/>
              <a:buChar char="•"/>
            </a:pPr>
            <a:r>
              <a:rPr lang="en-US" sz="1200"/>
              <a:t>Beth Harnick-Shapiro [Marc]</a:t>
            </a:r>
            <a:endParaRPr sz="2000"/>
          </a:p>
          <a:p>
            <a:pPr marL="228600" lvl="0" indent="-223361" algn="l" rtl="0">
              <a:lnSpc>
                <a:spcPct val="60000"/>
              </a:lnSpc>
              <a:spcBef>
                <a:spcPts val="1000"/>
              </a:spcBef>
              <a:spcAft>
                <a:spcPts val="0"/>
              </a:spcAft>
              <a:buClr>
                <a:schemeClr val="dk1"/>
              </a:buClr>
              <a:buSzPts val="1617"/>
              <a:buChar char="•"/>
            </a:pPr>
            <a:r>
              <a:rPr lang="en-US" sz="1200"/>
              <a:t>Bill Lobig VP IBM Software Development - Analytics  [Marc]</a:t>
            </a:r>
            <a:endParaRPr sz="2000"/>
          </a:p>
          <a:p>
            <a:pPr marL="228600" lvl="0" indent="-223361" algn="l" rtl="0">
              <a:lnSpc>
                <a:spcPct val="60000"/>
              </a:lnSpc>
              <a:spcBef>
                <a:spcPts val="1000"/>
              </a:spcBef>
              <a:spcAft>
                <a:spcPts val="0"/>
              </a:spcAft>
              <a:buClr>
                <a:schemeClr val="dk1"/>
              </a:buClr>
              <a:buSzPts val="1617"/>
              <a:buChar char="•"/>
            </a:pPr>
            <a:r>
              <a:rPr lang="en-US" sz="1200"/>
              <a:t>Christophe Begue, IBM - Blockchain (Mike Marin will research if he is indeed at IBM)</a:t>
            </a:r>
            <a:endParaRPr sz="2000"/>
          </a:p>
          <a:p>
            <a:pPr marL="228600" lvl="0" indent="-223361" algn="l" rtl="0">
              <a:lnSpc>
                <a:spcPct val="60000"/>
              </a:lnSpc>
              <a:spcBef>
                <a:spcPts val="1000"/>
              </a:spcBef>
              <a:spcAft>
                <a:spcPts val="0"/>
              </a:spcAft>
              <a:buClr>
                <a:schemeClr val="dk1"/>
              </a:buClr>
              <a:buSzPts val="1617"/>
              <a:buChar char="•"/>
            </a:pPr>
            <a:r>
              <a:rPr lang="en-US" sz="1200"/>
              <a:t>John Koon, Tech Idea Research - Autonomous Cars</a:t>
            </a:r>
            <a:endParaRPr sz="2000"/>
          </a:p>
          <a:p>
            <a:pPr marL="228600" lvl="0" indent="-223361" algn="l" rtl="0">
              <a:lnSpc>
                <a:spcPct val="60000"/>
              </a:lnSpc>
              <a:spcBef>
                <a:spcPts val="1000"/>
              </a:spcBef>
              <a:spcAft>
                <a:spcPts val="0"/>
              </a:spcAft>
              <a:buClr>
                <a:schemeClr val="dk1"/>
              </a:buClr>
              <a:buSzPts val="1617"/>
              <a:buChar char="•"/>
            </a:pPr>
            <a:r>
              <a:rPr lang="en-US" sz="1200"/>
              <a:t>Bill Cleveland – Data Visualization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Alanna Gombert, Global CRO at MetaX – Blockchain</a:t>
            </a:r>
            <a:endParaRPr sz="1200"/>
          </a:p>
          <a:p>
            <a:pPr marL="228600" lvl="0" indent="-223361" algn="l" rtl="0">
              <a:lnSpc>
                <a:spcPct val="60000"/>
              </a:lnSpc>
              <a:spcBef>
                <a:spcPts val="1000"/>
              </a:spcBef>
              <a:spcAft>
                <a:spcPts val="0"/>
              </a:spcAft>
              <a:buClr>
                <a:schemeClr val="dk1"/>
              </a:buClr>
              <a:buSzPts val="1617"/>
              <a:buChar char="•"/>
            </a:pPr>
            <a:r>
              <a:rPr lang="en-US" sz="1200"/>
              <a:t>Sushant Rao - Operational Analytic Data Stores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Paul Anderson, Anderson Software Group – Go language</a:t>
            </a:r>
            <a:endParaRPr sz="2000"/>
          </a:p>
          <a:p>
            <a:pPr marL="228600" lvl="0" indent="-223361" algn="l" rtl="0">
              <a:lnSpc>
                <a:spcPct val="60000"/>
              </a:lnSpc>
              <a:spcBef>
                <a:spcPts val="1000"/>
              </a:spcBef>
              <a:spcAft>
                <a:spcPts val="0"/>
              </a:spcAft>
              <a:buClr>
                <a:schemeClr val="dk1"/>
              </a:buClr>
              <a:buSzPts val="1617"/>
              <a:buChar char="•"/>
            </a:pPr>
            <a:r>
              <a:rPr lang="en-US" sz="1200"/>
              <a:t>Alyssa Columbus, Data Scientist at Pacific Life - Robust and Reproducible Predictive Modeling Workflows</a:t>
            </a:r>
            <a:endParaRPr sz="2000"/>
          </a:p>
          <a:p>
            <a:pPr marL="228600" lvl="0" indent="-223361" algn="l" rtl="0">
              <a:lnSpc>
                <a:spcPct val="60000"/>
              </a:lnSpc>
              <a:spcBef>
                <a:spcPts val="1000"/>
              </a:spcBef>
              <a:spcAft>
                <a:spcPts val="0"/>
              </a:spcAft>
              <a:buClr>
                <a:schemeClr val="dk1"/>
              </a:buClr>
              <a:buSzPts val="1617"/>
              <a:buChar char="•"/>
            </a:pPr>
            <a:r>
              <a:rPr lang="en-US" sz="1200"/>
              <a:t>Dianne Cook, Prof. of Business Analytics, Monash University – Data Visualization</a:t>
            </a:r>
            <a:endParaRPr sz="1200"/>
          </a:p>
          <a:p>
            <a:pPr marL="0" lvl="0" indent="0" algn="l" rtl="0">
              <a:lnSpc>
                <a:spcPct val="60000"/>
              </a:lnSpc>
              <a:spcBef>
                <a:spcPts val="1000"/>
              </a:spcBef>
              <a:spcAft>
                <a:spcPts val="0"/>
              </a:spcAft>
              <a:buSzPts val="852"/>
              <a:buNone/>
            </a:pPr>
            <a:endParaRPr sz="1200"/>
          </a:p>
          <a:p>
            <a:pPr marL="0" lvl="0" indent="0" algn="l" rtl="0">
              <a:lnSpc>
                <a:spcPct val="60000"/>
              </a:lnSpc>
              <a:spcBef>
                <a:spcPts val="1000"/>
              </a:spcBef>
              <a:spcAft>
                <a:spcPts val="0"/>
              </a:spcAft>
              <a:buSzPts val="852"/>
              <a:buNone/>
            </a:pPr>
            <a:r>
              <a:rPr lang="en-US" sz="1200"/>
              <a:t>Topics</a:t>
            </a:r>
            <a:endParaRPr sz="1200"/>
          </a:p>
          <a:p>
            <a:pPr marL="228600" lvl="0" indent="-218440" algn="l" rtl="0">
              <a:lnSpc>
                <a:spcPct val="60000"/>
              </a:lnSpc>
              <a:spcBef>
                <a:spcPts val="1000"/>
              </a:spcBef>
              <a:spcAft>
                <a:spcPts val="0"/>
              </a:spcAft>
              <a:buSzPts val="1540"/>
              <a:buChar char="•"/>
            </a:pPr>
            <a:r>
              <a:rPr lang="en-US" sz="1200"/>
              <a:t>Interest in potentially having a future talk focused on Privacy By Design and related best practices identified in March meeting</a:t>
            </a:r>
            <a:endParaRPr sz="1400"/>
          </a:p>
        </p:txBody>
      </p:sp>
      <p:sp>
        <p:nvSpPr>
          <p:cNvPr id="128" name="Google Shape;128;g2486fad1d9b_0_417"/>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26a4c3b9ec7_0_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800"/>
              <a:buNone/>
            </a:pPr>
            <a:r>
              <a:rPr lang="en-US"/>
              <a:t>Committee Business</a:t>
            </a:r>
            <a:endParaRPr/>
          </a:p>
        </p:txBody>
      </p:sp>
      <p:sp>
        <p:nvSpPr>
          <p:cNvPr id="134" name="Google Shape;134;g26a4c3b9ec7_0_0"/>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400"/>
              </a:spcBef>
              <a:spcAft>
                <a:spcPts val="0"/>
              </a:spcAft>
              <a:buSzPts val="1600"/>
              <a:buChar char="•"/>
            </a:pPr>
            <a:endParaRPr sz="1600"/>
          </a:p>
        </p:txBody>
      </p:sp>
      <p:sp>
        <p:nvSpPr>
          <p:cNvPr id="135" name="Google Shape;135;g26a4c3b9ec7_0_0"/>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0"/>
              </a:spcBef>
              <a:spcAft>
                <a:spcPts val="0"/>
              </a:spcAft>
              <a:buSzPts val="1600"/>
              <a:buChar char="•"/>
            </a:pPr>
            <a:endParaRPr sz="1600" dirty="0"/>
          </a:p>
        </p:txBody>
      </p:sp>
      <p:sp>
        <p:nvSpPr>
          <p:cNvPr id="136" name="Google Shape;136;g26a4c3b9ec7_0_0"/>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Volunteer Updates</a:t>
            </a:r>
            <a:endParaRPr/>
          </a:p>
        </p:txBody>
      </p:sp>
      <p:sp>
        <p:nvSpPr>
          <p:cNvPr id="137" name="Google Shape;137;g26a4c3b9ec7_0_0"/>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New/Other Business</a:t>
            </a:r>
            <a:endParaRPr/>
          </a:p>
        </p:txBody>
      </p:sp>
      <p:sp>
        <p:nvSpPr>
          <p:cNvPr id="2" name="Rounded Rectangle 1">
            <a:extLst>
              <a:ext uri="{FF2B5EF4-FFF2-40B4-BE49-F238E27FC236}">
                <a16:creationId xmlns:a16="http://schemas.microsoft.com/office/drawing/2014/main" id="{CC48922F-6044-99C9-668B-C21E6437ECB7}"/>
              </a:ext>
            </a:extLst>
          </p:cNvPr>
          <p:cNvSpPr/>
          <p:nvPr/>
        </p:nvSpPr>
        <p:spPr>
          <a:xfrm>
            <a:off x="1632857" y="1656800"/>
            <a:ext cx="4855029" cy="23730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err="1">
                <a:ln w="0"/>
                <a:solidFill>
                  <a:schemeClr val="tx1"/>
                </a:solidFill>
                <a:effectLst>
                  <a:outerShdw blurRad="38100" dist="19050" dir="2700000" algn="tl" rotWithShape="0">
                    <a:schemeClr val="dk1">
                      <a:alpha val="40000"/>
                    </a:schemeClr>
                  </a:outerShdw>
                </a:effectLst>
              </a:rPr>
              <a:t>Farhad</a:t>
            </a:r>
            <a:r>
              <a:rPr lang="en-US" dirty="0">
                <a:ln w="0"/>
                <a:solidFill>
                  <a:schemeClr val="tx1"/>
                </a:solidFill>
                <a:effectLst>
                  <a:outerShdw blurRad="38100" dist="19050" dir="2700000" algn="tl" rotWithShape="0">
                    <a:schemeClr val="dk1">
                      <a:alpha val="40000"/>
                    </a:schemeClr>
                  </a:outerShdw>
                </a:effectLst>
              </a:rPr>
              <a:t> – </a:t>
            </a:r>
            <a:r>
              <a:rPr lang="en-US" dirty="0" err="1">
                <a:ln w="0"/>
                <a:solidFill>
                  <a:schemeClr val="tx1"/>
                </a:solidFill>
                <a:effectLst>
                  <a:outerShdw blurRad="38100" dist="19050" dir="2700000" algn="tl" rotWithShape="0">
                    <a:schemeClr val="dk1">
                      <a:alpha val="40000"/>
                    </a:schemeClr>
                  </a:outerShdw>
                </a:effectLst>
              </a:rPr>
              <a:t>Adverstising</a:t>
            </a:r>
            <a:r>
              <a:rPr lang="en-US" dirty="0">
                <a:ln w="0"/>
                <a:solidFill>
                  <a:schemeClr val="tx1"/>
                </a:solidFill>
                <a:effectLst>
                  <a:outerShdw blurRad="38100" dist="19050" dir="2700000" algn="tl" rotWithShape="0">
                    <a:schemeClr val="dk1">
                      <a:alpha val="40000"/>
                    </a:schemeClr>
                  </a:outerShdw>
                </a:effectLst>
              </a:rPr>
              <a:t> next event and meetup signups saw an </a:t>
            </a:r>
            <a:r>
              <a:rPr lang="en-US" dirty="0" err="1">
                <a:ln w="0"/>
                <a:solidFill>
                  <a:schemeClr val="tx1"/>
                </a:solidFill>
                <a:effectLst>
                  <a:outerShdw blurRad="38100" dist="19050" dir="2700000" algn="tl" rotWithShape="0">
                    <a:schemeClr val="dk1">
                      <a:alpha val="40000"/>
                    </a:schemeClr>
                  </a:outerShdw>
                </a:effectLst>
              </a:rPr>
              <a:t>imeediate</a:t>
            </a:r>
            <a:r>
              <a:rPr lang="en-US" dirty="0">
                <a:ln w="0"/>
                <a:solidFill>
                  <a:schemeClr val="tx1"/>
                </a:solidFill>
                <a:effectLst>
                  <a:outerShdw blurRad="38100" dist="19050" dir="2700000" algn="tl" rotWithShape="0">
                    <a:schemeClr val="dk1">
                      <a:alpha val="40000"/>
                    </a:schemeClr>
                  </a:outerShdw>
                </a:effectLst>
              </a:rPr>
              <a:t> increase</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Marc - Extend zoom Meetings for exec comm and update invites if needed</a:t>
            </a:r>
          </a:p>
          <a:p>
            <a:pPr marL="285750" indent="-285750">
              <a:buFont typeface="Arial" panose="020B0604020202020204" pitchFamily="34" charset="0"/>
              <a:buChar char="•"/>
            </a:pPr>
            <a:r>
              <a:rPr lang="en-US" dirty="0" err="1">
                <a:ln w="0"/>
                <a:solidFill>
                  <a:schemeClr val="tx1"/>
                </a:solidFill>
                <a:effectLst>
                  <a:outerShdw blurRad="38100" dist="19050" dir="2700000" algn="tl" rotWithShape="0">
                    <a:schemeClr val="dk1">
                      <a:alpha val="40000"/>
                    </a:schemeClr>
                  </a:outerShdw>
                </a:effectLst>
              </a:rPr>
              <a:t>Farhad</a:t>
            </a:r>
            <a:r>
              <a:rPr lang="en-US" dirty="0">
                <a:ln w="0"/>
                <a:solidFill>
                  <a:schemeClr val="tx1"/>
                </a:solidFill>
                <a:effectLst>
                  <a:outerShdw blurRad="38100" dist="19050" dir="2700000" algn="tl" rotWithShape="0">
                    <a:schemeClr val="dk1">
                      <a:alpha val="40000"/>
                    </a:schemeClr>
                  </a:outerShdw>
                </a:effectLst>
              </a:rPr>
              <a:t> – IEEE solid state group looking for space for a future talk, is okay to approach </a:t>
            </a:r>
            <a:r>
              <a:rPr lang="en-US" dirty="0" err="1">
                <a:ln w="0"/>
                <a:solidFill>
                  <a:schemeClr val="tx1"/>
                </a:solidFill>
                <a:effectLst>
                  <a:outerShdw blurRad="38100" dist="19050" dir="2700000" algn="tl" rotWithShape="0">
                    <a:schemeClr val="dk1">
                      <a:alpha val="40000"/>
                    </a:schemeClr>
                  </a:outerShdw>
                </a:effectLst>
              </a:rPr>
              <a:t>Knobbe</a:t>
            </a:r>
            <a:r>
              <a:rPr lang="en-US" dirty="0">
                <a:ln w="0"/>
                <a:solidFill>
                  <a:schemeClr val="tx1"/>
                </a:solidFill>
                <a:effectLst>
                  <a:outerShdw blurRad="38100" dist="19050" dir="2700000" algn="tl" rotWithShape="0">
                    <a:schemeClr val="dk1">
                      <a:alpha val="40000"/>
                    </a:schemeClr>
                  </a:outerShdw>
                </a:effectLst>
              </a:rPr>
              <a:t> – Dan no concerns but not sure of </a:t>
            </a:r>
            <a:r>
              <a:rPr lang="en-US" dirty="0" err="1">
                <a:ln w="0"/>
                <a:solidFill>
                  <a:schemeClr val="tx1"/>
                </a:solidFill>
                <a:effectLst>
                  <a:outerShdw blurRad="38100" dist="19050" dir="2700000" algn="tl" rotWithShape="0">
                    <a:schemeClr val="dk1">
                      <a:alpha val="40000"/>
                    </a:schemeClr>
                  </a:outerShdw>
                </a:effectLst>
              </a:rPr>
              <a:t>knobbe</a:t>
            </a:r>
            <a:r>
              <a:rPr lang="en-US" dirty="0">
                <a:ln w="0"/>
                <a:solidFill>
                  <a:schemeClr val="tx1"/>
                </a:solidFill>
                <a:effectLst>
                  <a:outerShdw blurRad="38100" dist="19050" dir="2700000" algn="tl" rotWithShape="0">
                    <a:schemeClr val="dk1">
                      <a:alpha val="40000"/>
                    </a:schemeClr>
                  </a:outerShdw>
                </a:effectLst>
              </a:rPr>
              <a:t> future plans etc., Now there is a cost for meeting, </a:t>
            </a:r>
            <a:r>
              <a:rPr lang="en-US" dirty="0" err="1">
                <a:ln w="0"/>
                <a:solidFill>
                  <a:schemeClr val="tx1"/>
                </a:solidFill>
                <a:effectLst>
                  <a:outerShdw blurRad="38100" dist="19050" dir="2700000" algn="tl" rotWithShape="0">
                    <a:schemeClr val="dk1">
                      <a:alpha val="40000"/>
                    </a:schemeClr>
                  </a:outerShdw>
                </a:effectLst>
              </a:rPr>
              <a:t>Farhad</a:t>
            </a:r>
            <a:r>
              <a:rPr lang="en-US" dirty="0">
                <a:ln w="0"/>
                <a:solidFill>
                  <a:schemeClr val="tx1"/>
                </a:solidFill>
                <a:effectLst>
                  <a:outerShdw blurRad="38100" dist="19050" dir="2700000" algn="tl" rotWithShape="0">
                    <a:schemeClr val="dk1">
                      <a:alpha val="40000"/>
                    </a:schemeClr>
                  </a:outerShdw>
                </a:effectLst>
              </a:rPr>
              <a:t> to contact John King, can promote event at next ACM meeting </a:t>
            </a:r>
          </a:p>
        </p:txBody>
      </p:sp>
      <p:sp>
        <p:nvSpPr>
          <p:cNvPr id="3" name="Rounded Rectangle 2">
            <a:extLst>
              <a:ext uri="{FF2B5EF4-FFF2-40B4-BE49-F238E27FC236}">
                <a16:creationId xmlns:a16="http://schemas.microsoft.com/office/drawing/2014/main" id="{DA29F589-A687-BF60-DF7C-67F8956EC93F}"/>
              </a:ext>
            </a:extLst>
          </p:cNvPr>
          <p:cNvSpPr/>
          <p:nvPr/>
        </p:nvSpPr>
        <p:spPr>
          <a:xfrm>
            <a:off x="3995057" y="5578300"/>
            <a:ext cx="3037114" cy="78984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Adjourn at 12:47pm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282d0d150c6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t>Agenda</a:t>
            </a:r>
            <a:endParaRPr/>
          </a:p>
        </p:txBody>
      </p:sp>
      <p:sp>
        <p:nvSpPr>
          <p:cNvPr id="48" name="Google Shape;48;g282d0d150c6_0_0"/>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dirty="0"/>
              <a:t>Review of prior meeting minutes</a:t>
            </a:r>
            <a:endParaRPr dirty="0"/>
          </a:p>
          <a:p>
            <a:pPr marL="457200" lvl="0" indent="-355600" algn="l" rtl="0">
              <a:lnSpc>
                <a:spcPct val="115000"/>
              </a:lnSpc>
              <a:spcBef>
                <a:spcPts val="0"/>
              </a:spcBef>
              <a:spcAft>
                <a:spcPts val="0"/>
              </a:spcAft>
              <a:buSzPts val="2000"/>
              <a:buChar char="•"/>
            </a:pPr>
            <a:r>
              <a:rPr lang="en-US" dirty="0"/>
              <a:t>Officers / Volunteers</a:t>
            </a:r>
            <a:endParaRPr dirty="0"/>
          </a:p>
          <a:p>
            <a:pPr marL="457200" lvl="0" indent="-355600" algn="l" rtl="0">
              <a:lnSpc>
                <a:spcPct val="115000"/>
              </a:lnSpc>
              <a:spcBef>
                <a:spcPts val="0"/>
              </a:spcBef>
              <a:spcAft>
                <a:spcPts val="0"/>
              </a:spcAft>
              <a:buSzPts val="2000"/>
              <a:buChar char="•"/>
            </a:pPr>
            <a:r>
              <a:rPr lang="en-US" dirty="0"/>
              <a:t>Treasurer’s Report</a:t>
            </a:r>
            <a:endParaRPr dirty="0"/>
          </a:p>
          <a:p>
            <a:pPr marL="457200" lvl="0" indent="-355600" algn="l" rtl="0">
              <a:lnSpc>
                <a:spcPct val="115000"/>
              </a:lnSpc>
              <a:spcBef>
                <a:spcPts val="0"/>
              </a:spcBef>
              <a:spcAft>
                <a:spcPts val="0"/>
              </a:spcAft>
              <a:buSzPts val="2000"/>
              <a:buChar char="•"/>
            </a:pPr>
            <a:r>
              <a:rPr lang="en-US" dirty="0"/>
              <a:t>May Event Planning</a:t>
            </a:r>
            <a:endParaRPr dirty="0"/>
          </a:p>
          <a:p>
            <a:pPr marL="457200" lvl="0" indent="-355600" algn="l" rtl="0">
              <a:lnSpc>
                <a:spcPct val="115000"/>
              </a:lnSpc>
              <a:spcBef>
                <a:spcPts val="0"/>
              </a:spcBef>
              <a:spcAft>
                <a:spcPts val="0"/>
              </a:spcAft>
              <a:buSzPts val="2000"/>
              <a:buChar char="•"/>
            </a:pPr>
            <a:r>
              <a:rPr lang="en-US" dirty="0"/>
              <a:t>Future Event Planning</a:t>
            </a:r>
            <a:endParaRPr dirty="0"/>
          </a:p>
          <a:p>
            <a:pPr marL="457200" lvl="0" indent="-355600" algn="l" rtl="0">
              <a:lnSpc>
                <a:spcPct val="115000"/>
              </a:lnSpc>
              <a:spcBef>
                <a:spcPts val="0"/>
              </a:spcBef>
              <a:spcAft>
                <a:spcPts val="0"/>
              </a:spcAft>
              <a:buSzPts val="2000"/>
              <a:buChar char="•"/>
            </a:pPr>
            <a:r>
              <a:rPr lang="en-US" dirty="0"/>
              <a:t>Committee Business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2486fad1d9b_0_9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Meeting Attendees</a:t>
            </a:r>
            <a:endParaRPr/>
          </a:p>
        </p:txBody>
      </p:sp>
      <p:sp>
        <p:nvSpPr>
          <p:cNvPr id="54" name="Google Shape;54;g2486fad1d9b_0_91"/>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sp>
        <p:nvSpPr>
          <p:cNvPr id="55" name="Google Shape;55;g2486fad1d9b_0_91"/>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3</a:t>
            </a:fld>
            <a:endParaRPr/>
          </a:p>
        </p:txBody>
      </p:sp>
      <p:sp>
        <p:nvSpPr>
          <p:cNvPr id="56" name="Google Shape;56;g2486fad1d9b_0_91"/>
          <p:cNvSpPr txBox="1"/>
          <p:nvPr/>
        </p:nvSpPr>
        <p:spPr>
          <a:xfrm>
            <a:off x="974150" y="1825625"/>
            <a:ext cx="3406200" cy="3416279"/>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Michael Fahy</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Allen </a:t>
            </a:r>
            <a:r>
              <a:rPr lang="en-US" sz="2400" b="0" i="1" u="none" strike="noStrike" cap="none" dirty="0" err="1">
                <a:solidFill>
                  <a:srgbClr val="0070C0"/>
                </a:solidFill>
                <a:highlight>
                  <a:srgbClr val="FFFF00"/>
                </a:highlight>
                <a:latin typeface="Arial"/>
                <a:ea typeface="Arial"/>
                <a:cs typeface="Arial"/>
                <a:sym typeface="Arial"/>
              </a:rPr>
              <a:t>Takatsuka</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Dan Whelan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Marc Velasco</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err="1">
                <a:solidFill>
                  <a:srgbClr val="0070C0"/>
                </a:solidFill>
                <a:highlight>
                  <a:srgbClr val="FFFF00"/>
                </a:highlight>
                <a:latin typeface="Arial"/>
                <a:ea typeface="Arial"/>
                <a:cs typeface="Arial"/>
                <a:sym typeface="Arial"/>
              </a:rPr>
              <a:t>Nilo</a:t>
            </a:r>
            <a:r>
              <a:rPr lang="en-US" sz="2400" b="0" i="1" u="none" strike="noStrike" cap="none" dirty="0">
                <a:solidFill>
                  <a:srgbClr val="0070C0"/>
                </a:solidFill>
                <a:highlight>
                  <a:srgbClr val="FFFF00"/>
                </a:highlight>
                <a:latin typeface="Arial"/>
                <a:ea typeface="Arial"/>
                <a:cs typeface="Arial"/>
                <a:sym typeface="Arial"/>
              </a:rPr>
              <a:t> </a:t>
            </a:r>
            <a:r>
              <a:rPr lang="en-US" sz="2400" b="0" i="1" u="none" strike="noStrike" cap="none" dirty="0" err="1">
                <a:solidFill>
                  <a:srgbClr val="0070C0"/>
                </a:solidFill>
                <a:highlight>
                  <a:srgbClr val="FFFF00"/>
                </a:highlight>
                <a:latin typeface="Arial"/>
                <a:ea typeface="Arial"/>
                <a:cs typeface="Arial"/>
                <a:sym typeface="Arial"/>
              </a:rPr>
              <a:t>Niccolai</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Winsor Brown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Ansel Teng</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Don Choi</a:t>
            </a:r>
            <a:endParaRPr sz="1400" b="0" i="0"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Trae Palmer</a:t>
            </a:r>
            <a:endParaRPr sz="2400" b="0" i="1" u="none" strike="sngStrike" cap="none" dirty="0">
              <a:solidFill>
                <a:srgbClr val="0070C0"/>
              </a:solidFill>
              <a:latin typeface="Arial"/>
              <a:ea typeface="Arial"/>
              <a:cs typeface="Arial"/>
              <a:sym typeface="Arial"/>
            </a:endParaRPr>
          </a:p>
        </p:txBody>
      </p:sp>
      <p:sp>
        <p:nvSpPr>
          <p:cNvPr id="57" name="Google Shape;57;g2486fad1d9b_0_91"/>
          <p:cNvSpPr txBox="1"/>
          <p:nvPr/>
        </p:nvSpPr>
        <p:spPr>
          <a:xfrm>
            <a:off x="5729375" y="1825625"/>
            <a:ext cx="3406200" cy="34170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Raman </a:t>
            </a:r>
            <a:r>
              <a:rPr lang="en-US" sz="2400" b="0" i="1" u="none" strike="sngStrike" cap="none" dirty="0" err="1">
                <a:solidFill>
                  <a:srgbClr val="0070C0"/>
                </a:solidFill>
                <a:latin typeface="Arial"/>
                <a:ea typeface="Arial"/>
                <a:cs typeface="Arial"/>
                <a:sym typeface="Arial"/>
              </a:rPr>
              <a:t>Rajan</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Shirley Tseng</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Cynthia </a:t>
            </a:r>
            <a:r>
              <a:rPr lang="en-US" sz="2400" b="0" i="1" u="none" strike="sngStrike" cap="none" dirty="0" err="1">
                <a:solidFill>
                  <a:srgbClr val="0070C0"/>
                </a:solidFill>
                <a:latin typeface="Arial"/>
                <a:ea typeface="Arial"/>
                <a:cs typeface="Arial"/>
                <a:sym typeface="Arial"/>
              </a:rPr>
              <a:t>Kirkeby</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err="1">
                <a:solidFill>
                  <a:srgbClr val="0070C0"/>
                </a:solidFill>
                <a:highlight>
                  <a:srgbClr val="FFFF00"/>
                </a:highlight>
                <a:latin typeface="Arial"/>
                <a:ea typeface="Arial"/>
                <a:cs typeface="Arial"/>
                <a:sym typeface="Arial"/>
              </a:rPr>
              <a:t>Farhad</a:t>
            </a:r>
            <a:r>
              <a:rPr lang="en-US" sz="2400" b="0" i="1" u="none" strike="noStrike" cap="none" dirty="0">
                <a:solidFill>
                  <a:srgbClr val="0070C0"/>
                </a:solidFill>
                <a:highlight>
                  <a:srgbClr val="FFFF00"/>
                </a:highlight>
                <a:latin typeface="Arial"/>
                <a:ea typeface="Arial"/>
                <a:cs typeface="Arial"/>
                <a:sym typeface="Arial"/>
              </a:rPr>
              <a:t> </a:t>
            </a:r>
            <a:r>
              <a:rPr lang="en-US" sz="2400" b="0" i="1" u="none" strike="noStrike" cap="none" dirty="0" err="1">
                <a:solidFill>
                  <a:srgbClr val="0070C0"/>
                </a:solidFill>
                <a:highlight>
                  <a:srgbClr val="FFFF00"/>
                </a:highlight>
                <a:latin typeface="Arial"/>
                <a:ea typeface="Arial"/>
                <a:cs typeface="Arial"/>
                <a:sym typeface="Arial"/>
              </a:rPr>
              <a:t>Mafie</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Jared Miller</a:t>
            </a:r>
            <a:endParaRPr sz="1400" b="0" i="1"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Kenneth Aguilar</a:t>
            </a:r>
            <a:endParaRPr sz="1400" b="0" i="1"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Dawn Childs</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Taylor Noh</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Char char="•"/>
            </a:pPr>
            <a:r>
              <a:rPr lang="en-US" sz="2400" i="1" dirty="0">
                <a:solidFill>
                  <a:srgbClr val="0070C0"/>
                </a:solidFill>
                <a:highlight>
                  <a:srgbClr val="FFFF00"/>
                </a:highlight>
              </a:rPr>
              <a:t>Stephen </a:t>
            </a:r>
            <a:r>
              <a:rPr lang="en-US" sz="2400" i="1" dirty="0" err="1">
                <a:solidFill>
                  <a:srgbClr val="0070C0"/>
                </a:solidFill>
                <a:highlight>
                  <a:srgbClr val="FFFF00"/>
                </a:highlight>
              </a:rPr>
              <a:t>Landaas</a:t>
            </a:r>
            <a:endParaRPr sz="2400" i="1" dirty="0">
              <a:solidFill>
                <a:srgbClr val="0070C0"/>
              </a:solidFill>
              <a:highlight>
                <a:srgbClr val="FFFF00"/>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g2486fad1d9b_0_34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Motions</a:t>
            </a:r>
            <a:endParaRPr/>
          </a:p>
        </p:txBody>
      </p:sp>
      <p:sp>
        <p:nvSpPr>
          <p:cNvPr id="63" name="Google Shape;63;g2486fad1d9b_0_34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4</a:t>
            </a:fld>
            <a:endParaRPr/>
          </a:p>
        </p:txBody>
      </p:sp>
      <p:graphicFrame>
        <p:nvGraphicFramePr>
          <p:cNvPr id="64" name="Google Shape;64;g2486fad1d9b_0_346"/>
          <p:cNvGraphicFramePr/>
          <p:nvPr>
            <p:extLst>
              <p:ext uri="{D42A27DB-BD31-4B8C-83A1-F6EECF244321}">
                <p14:modId xmlns:p14="http://schemas.microsoft.com/office/powerpoint/2010/main" val="1579071864"/>
              </p:ext>
            </p:extLst>
          </p:nvPr>
        </p:nvGraphicFramePr>
        <p:xfrm>
          <a:off x="971742" y="1702640"/>
          <a:ext cx="9263500" cy="2311125"/>
        </p:xfrm>
        <a:graphic>
          <a:graphicData uri="http://schemas.openxmlformats.org/drawingml/2006/table">
            <a:tbl>
              <a:tblPr firstRow="1" bandRow="1">
                <a:noFill/>
                <a:tableStyleId>{59CE60BE-D8DE-4FC9-A5B5-9F9D0E411981}</a:tableStyleId>
              </a:tblPr>
              <a:tblGrid>
                <a:gridCol w="5378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128800">
                  <a:extLst>
                    <a:ext uri="{9D8B030D-6E8A-4147-A177-3AD203B41FA5}">
                      <a16:colId xmlns:a16="http://schemas.microsoft.com/office/drawing/2014/main" val="20003"/>
                    </a:ext>
                  </a:extLst>
                </a:gridCol>
              </a:tblGrid>
              <a:tr h="4622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Moved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Seconded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Status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extLst>
                  <a:ext uri="{0D108BD9-81ED-4DB2-BD59-A6C34878D82A}">
                    <a16:rowId xmlns:a16="http://schemas.microsoft.com/office/drawing/2014/main" val="10000"/>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solidFill>
                            <a:schemeClr val="dk1"/>
                          </a:solidFill>
                        </a:rPr>
                        <a:t>Approve </a:t>
                      </a:r>
                      <a:r>
                        <a:rPr lang="en-US" sz="1800" dirty="0"/>
                        <a:t>March 2024</a:t>
                      </a:r>
                      <a:r>
                        <a:rPr lang="en-US" sz="1800" u="none" strike="noStrike" cap="none" dirty="0">
                          <a:solidFill>
                            <a:schemeClr val="dk1"/>
                          </a:solidFill>
                        </a:rPr>
                        <a:t> Executive Committee minutes</a:t>
                      </a:r>
                      <a:endParaRPr sz="1800" u="none" strike="noStrike" cap="none" dirty="0">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Allen</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Michael</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Approved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solidFill>
                            <a:schemeClr val="dk1"/>
                          </a:solidFill>
                        </a:rPr>
                        <a:t>Approve 2024 Annual Business </a:t>
                      </a:r>
                      <a:r>
                        <a:rPr lang="en-US" sz="1800" u="none" strike="noStrike" cap="none">
                          <a:solidFill>
                            <a:schemeClr val="dk1"/>
                          </a:solidFill>
                        </a:rPr>
                        <a:t>Meeting minutes</a:t>
                      </a: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b="0" i="0" u="none" strike="noStrike" cap="none" dirty="0">
                          <a:solidFill>
                            <a:schemeClr val="dk1"/>
                          </a:solidFill>
                          <a:latin typeface="Arial"/>
                          <a:ea typeface="Arial"/>
                          <a:cs typeface="Arial"/>
                          <a:sym typeface="Arial"/>
                        </a:rPr>
                        <a:t>Ansel</a:t>
                      </a:r>
                      <a:endParaRPr sz="1400" b="0" i="0" u="none" strike="noStrike" cap="none" dirty="0">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b="0" i="0" u="none" strike="noStrike" cap="none" dirty="0">
                          <a:solidFill>
                            <a:schemeClr val="dk1"/>
                          </a:solidFill>
                          <a:latin typeface="Arial"/>
                          <a:ea typeface="Arial"/>
                          <a:cs typeface="Arial"/>
                          <a:sym typeface="Arial"/>
                        </a:rPr>
                        <a:t>Jared</a:t>
                      </a:r>
                      <a:endParaRPr sz="1400" b="0" i="0" u="none" strike="noStrike" cap="none" dirty="0">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400" b="0" i="0" u="none" strike="noStrike" cap="none" dirty="0">
                          <a:solidFill>
                            <a:schemeClr val="dk1"/>
                          </a:solidFill>
                          <a:latin typeface="Arial"/>
                          <a:ea typeface="Arial"/>
                          <a:cs typeface="Arial"/>
                          <a:sym typeface="Arial"/>
                        </a:rPr>
                        <a:t>Approved</a:t>
                      </a:r>
                      <a:endParaRPr sz="1400" b="0" i="0" u="none" strike="noStrike" cap="none" dirty="0">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g2486fad1d9b_0_352"/>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a:t>
            </a:r>
            <a:endParaRPr/>
          </a:p>
        </p:txBody>
      </p:sp>
      <p:graphicFrame>
        <p:nvGraphicFramePr>
          <p:cNvPr id="70" name="Google Shape;70;g2486fad1d9b_0_352"/>
          <p:cNvGraphicFramePr/>
          <p:nvPr>
            <p:extLst>
              <p:ext uri="{D42A27DB-BD31-4B8C-83A1-F6EECF244321}">
                <p14:modId xmlns:p14="http://schemas.microsoft.com/office/powerpoint/2010/main" val="1355325125"/>
              </p:ext>
            </p:extLst>
          </p:nvPr>
        </p:nvGraphicFramePr>
        <p:xfrm>
          <a:off x="838209" y="1456533"/>
          <a:ext cx="8280100" cy="3675710"/>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800"/>
                        <a:buFont typeface="Arial"/>
                        <a:buNone/>
                        <a:tabLst/>
                        <a:defRPr/>
                      </a:pPr>
                      <a:r>
                        <a:rPr lang="en-US" sz="1800" u="none" strike="noStrike" cap="none" dirty="0"/>
                        <a:t>Daniel Whelan Ph.D.</a:t>
                      </a:r>
                      <a:endParaRPr lang="en-US" sz="1400" u="none" strike="noStrike" cap="none" dirty="0"/>
                    </a:p>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Allen </a:t>
                      </a:r>
                      <a:r>
                        <a:rPr lang="en-US" sz="1800" u="none" strike="noStrike" cap="none" dirty="0" err="1"/>
                        <a:t>Takatsuka</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Vice-Chair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Allen </a:t>
                      </a:r>
                      <a:r>
                        <a:rPr lang="en-US" sz="1800" u="none" strike="noStrike" cap="none" dirty="0" err="1"/>
                        <a:t>Takatsuka</a:t>
                      </a:r>
                      <a:endParaRPr lang="en-US"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Treasurer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Michael Fahy Ph.D.</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Secretary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4041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Communications</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Dawn Childs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Webmaster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a:t>Stephen Landaas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SIGAI-OC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Ansel Teng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Farhad </a:t>
                      </a:r>
                      <a:r>
                        <a:rPr lang="en-US" sz="1800" u="none" strike="noStrike" cap="none" dirty="0" err="1"/>
                        <a:t>Mafie</a:t>
                      </a:r>
                      <a:endParaRPr sz="18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2486fad1d9b_0_357"/>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 (cont’d)</a:t>
            </a:r>
            <a:endParaRPr/>
          </a:p>
        </p:txBody>
      </p:sp>
      <p:graphicFrame>
        <p:nvGraphicFramePr>
          <p:cNvPr id="76" name="Google Shape;76;g2486fad1d9b_0_357"/>
          <p:cNvGraphicFramePr/>
          <p:nvPr/>
        </p:nvGraphicFramePr>
        <p:xfrm>
          <a:off x="838209" y="1456533"/>
          <a:ext cx="8280100" cy="3413820"/>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University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Michael Fahy Ph.D., Stephen Landaas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Speaker Coordinators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Raman Rajan, Farhad Mafie, Taylo</a:t>
                      </a:r>
                      <a:r>
                        <a:rPr lang="en-US" sz="1800"/>
                        <a:t>r Noh</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Video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Trae Palmer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Social Media Committee</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Don Choi, Cynthia Kirkeby, Trae Palmer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Committee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Hospitality</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Taylor Noh</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Fundraising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Jared Miller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 at Large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 Winsor Brown, Shirley Tseng</a:t>
                      </a:r>
                      <a:r>
                        <a:rPr lang="en-US" sz="1800" b="0" u="none" strike="noStrike" cap="none">
                          <a:solidFill>
                            <a:schemeClr val="dk1"/>
                          </a:solidFill>
                        </a:rPr>
                        <a:t>, Nilo Niccolai Ph.D. </a:t>
                      </a:r>
                      <a:endParaRPr sz="1800" b="0" i="0" u="none" strike="noStrike" cap="none">
                        <a:solidFill>
                          <a:schemeClr val="dk1"/>
                        </a:solidFill>
                        <a:latin typeface="Calibri"/>
                        <a:ea typeface="Calibri"/>
                        <a:cs typeface="Calibri"/>
                        <a:sym typeface="Calibri"/>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fcc70435ca_0_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sz="4000" dirty="0"/>
              <a:t>Treasurer’s Report EOM March 2024</a:t>
            </a:r>
            <a:endParaRPr sz="4000" dirty="0"/>
          </a:p>
        </p:txBody>
      </p:sp>
      <p:sp>
        <p:nvSpPr>
          <p:cNvPr id="186" name="Google Shape;186;gfcc70435ca_0_86"/>
          <p:cNvSpPr txBox="1">
            <a:spLocks noGrp="1"/>
          </p:cNvSpPr>
          <p:nvPr>
            <p:ph type="body" idx="1"/>
          </p:nvPr>
        </p:nvSpPr>
        <p:spPr>
          <a:xfrm>
            <a:off x="630382" y="1901764"/>
            <a:ext cx="10515600" cy="392658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ct val="91836"/>
              <a:buNone/>
            </a:pPr>
            <a:endParaRPr lang="en-US" dirty="0"/>
          </a:p>
          <a:p>
            <a:pPr marL="0" lvl="0" indent="0" algn="l" rtl="0">
              <a:lnSpc>
                <a:spcPct val="90000"/>
              </a:lnSpc>
              <a:spcBef>
                <a:spcPts val="1000"/>
              </a:spcBef>
              <a:spcAft>
                <a:spcPts val="0"/>
              </a:spcAft>
              <a:buSzPct val="91836"/>
              <a:buNone/>
            </a:pPr>
            <a:endParaRPr dirty="0"/>
          </a:p>
        </p:txBody>
      </p:sp>
      <p:sp>
        <p:nvSpPr>
          <p:cNvPr id="187" name="Google Shape;187;gfcc70435ca_0_8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graphicFrame>
        <p:nvGraphicFramePr>
          <p:cNvPr id="2" name="Table 3">
            <a:extLst>
              <a:ext uri="{FF2B5EF4-FFF2-40B4-BE49-F238E27FC236}">
                <a16:creationId xmlns:a16="http://schemas.microsoft.com/office/drawing/2014/main" id="{01F6ADEA-7960-71C0-D377-0E10F25ED694}"/>
              </a:ext>
            </a:extLst>
          </p:cNvPr>
          <p:cNvGraphicFramePr>
            <a:graphicFrameLocks noGrp="1"/>
          </p:cNvGraphicFramePr>
          <p:nvPr/>
        </p:nvGraphicFramePr>
        <p:xfrm>
          <a:off x="838199" y="2131060"/>
          <a:ext cx="10515600" cy="3114040"/>
        </p:xfrm>
        <a:graphic>
          <a:graphicData uri="http://schemas.openxmlformats.org/drawingml/2006/table">
            <a:tbl>
              <a:tblPr firstRow="1" bandRow="1"/>
              <a:tblGrid>
                <a:gridCol w="3505200">
                  <a:extLst>
                    <a:ext uri="{9D8B030D-6E8A-4147-A177-3AD203B41FA5}">
                      <a16:colId xmlns:a16="http://schemas.microsoft.com/office/drawing/2014/main" val="586879491"/>
                    </a:ext>
                  </a:extLst>
                </a:gridCol>
                <a:gridCol w="1827246">
                  <a:extLst>
                    <a:ext uri="{9D8B030D-6E8A-4147-A177-3AD203B41FA5}">
                      <a16:colId xmlns:a16="http://schemas.microsoft.com/office/drawing/2014/main" val="324307064"/>
                    </a:ext>
                  </a:extLst>
                </a:gridCol>
                <a:gridCol w="5183154">
                  <a:extLst>
                    <a:ext uri="{9D8B030D-6E8A-4147-A177-3AD203B41FA5}">
                      <a16:colId xmlns:a16="http://schemas.microsoft.com/office/drawing/2014/main" val="3618607463"/>
                    </a:ext>
                  </a:extLst>
                </a:gridCol>
              </a:tblGrid>
              <a:tr h="370840">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172922455"/>
                  </a:ext>
                </a:extLst>
              </a:tr>
              <a:tr h="370840">
                <a:tc>
                  <a:txBody>
                    <a:bodyPr/>
                    <a:lstStyle/>
                    <a:p>
                      <a:r>
                        <a:rPr lang="en-US" sz="2400" dirty="0"/>
                        <a:t>Beginning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$7,089.74</a:t>
                      </a:r>
                    </a:p>
                  </a:txBody>
                  <a:tcPr/>
                </a:tc>
                <a:tc>
                  <a:txBody>
                    <a:bodyPr/>
                    <a:lstStyle/>
                    <a:p>
                      <a:pPr algn="ctr"/>
                      <a:r>
                        <a:rPr lang="en-US" sz="2400" dirty="0"/>
                        <a:t>2/29/2024</a:t>
                      </a:r>
                    </a:p>
                  </a:txBody>
                  <a:tcPr/>
                </a:tc>
                <a:extLst>
                  <a:ext uri="{0D108BD9-81ED-4DB2-BD59-A6C34878D82A}">
                    <a16:rowId xmlns:a16="http://schemas.microsoft.com/office/drawing/2014/main" val="4228722345"/>
                  </a:ext>
                </a:extLst>
              </a:tr>
              <a:tr h="370840">
                <a:tc>
                  <a:txBody>
                    <a:bodyPr/>
                    <a:lstStyle/>
                    <a:p>
                      <a:r>
                        <a:rPr lang="en-US" sz="2400" dirty="0"/>
                        <a:t>Deposits</a:t>
                      </a:r>
                    </a:p>
                  </a:txBody>
                  <a:tcPr/>
                </a:tc>
                <a:tc>
                  <a:txBody>
                    <a:bodyPr/>
                    <a:lstStyle/>
                    <a:p>
                      <a:pPr algn="r"/>
                      <a:r>
                        <a:rPr lang="en-US" sz="2400" dirty="0"/>
                        <a:t>$0.00</a:t>
                      </a:r>
                    </a:p>
                  </a:txBody>
                  <a:tcPr/>
                </a:tc>
                <a:tc>
                  <a:txBody>
                    <a:bodyPr/>
                    <a:lstStyle/>
                    <a:p>
                      <a:pPr algn="ctr"/>
                      <a:endParaRPr lang="en-US" sz="2400" dirty="0"/>
                    </a:p>
                  </a:txBody>
                  <a:tcPr/>
                </a:tc>
                <a:extLst>
                  <a:ext uri="{0D108BD9-81ED-4DB2-BD59-A6C34878D82A}">
                    <a16:rowId xmlns:a16="http://schemas.microsoft.com/office/drawing/2014/main" val="3129533823"/>
                  </a:ext>
                </a:extLst>
              </a:tr>
              <a:tr h="370840">
                <a:tc>
                  <a:txBody>
                    <a:bodyPr/>
                    <a:lstStyle/>
                    <a:p>
                      <a:r>
                        <a:rPr lang="en-US" sz="2400" dirty="0"/>
                        <a:t>Expense</a:t>
                      </a:r>
                    </a:p>
                  </a:txBody>
                  <a:tcPr/>
                </a:tc>
                <a:tc>
                  <a:txBody>
                    <a:bodyPr/>
                    <a:lstStyle/>
                    <a:p>
                      <a:pPr algn="r"/>
                      <a:r>
                        <a:rPr lang="en-US" sz="2400" dirty="0"/>
                        <a:t>$31.34</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3/28  to Allen for 3/20 expenses</a:t>
                      </a:r>
                    </a:p>
                  </a:txBody>
                  <a:tcPr/>
                </a:tc>
                <a:extLst>
                  <a:ext uri="{0D108BD9-81ED-4DB2-BD59-A6C34878D82A}">
                    <a16:rowId xmlns:a16="http://schemas.microsoft.com/office/drawing/2014/main" val="3348452840"/>
                  </a:ext>
                </a:extLst>
              </a:tr>
              <a:tr h="185420">
                <a:tc>
                  <a:txBody>
                    <a:bodyPr/>
                    <a:lstStyle/>
                    <a:p>
                      <a:r>
                        <a:rPr lang="en-US" sz="2400" dirty="0"/>
                        <a:t>Current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$7,058.40</a:t>
                      </a:r>
                    </a:p>
                  </a:txBody>
                  <a:tcPr/>
                </a:tc>
                <a:tc>
                  <a:txBody>
                    <a:bodyPr/>
                    <a:lstStyle/>
                    <a:p>
                      <a:pPr algn="ctr"/>
                      <a:r>
                        <a:rPr lang="en-US" sz="2400" dirty="0"/>
                        <a:t>3/31/24</a:t>
                      </a:r>
                    </a:p>
                  </a:txBody>
                  <a:tcPr/>
                </a:tc>
                <a:extLst>
                  <a:ext uri="{0D108BD9-81ED-4DB2-BD59-A6C34878D82A}">
                    <a16:rowId xmlns:a16="http://schemas.microsoft.com/office/drawing/2014/main" val="2152738532"/>
                  </a:ext>
                </a:extLst>
              </a:tr>
              <a:tr h="370840">
                <a:tc>
                  <a:txBody>
                    <a:bodyPr/>
                    <a:lstStyle/>
                    <a:p>
                      <a:r>
                        <a:rPr lang="en-US" sz="2400" dirty="0"/>
                        <a:t>Restricted Funds</a:t>
                      </a:r>
                    </a:p>
                  </a:txBody>
                  <a:tcPr/>
                </a:tc>
                <a:tc>
                  <a:txBody>
                    <a:bodyPr/>
                    <a:lstStyle/>
                    <a:p>
                      <a:pPr algn="r"/>
                      <a:r>
                        <a:rPr lang="en-US" sz="2400" dirty="0"/>
                        <a:t>$2,964.20</a:t>
                      </a:r>
                    </a:p>
                  </a:txBody>
                  <a:tcPr/>
                </a:tc>
                <a:tc>
                  <a:txBody>
                    <a:bodyPr/>
                    <a:lstStyle/>
                    <a:p>
                      <a:pPr algn="ctr"/>
                      <a:r>
                        <a:rPr lang="en-US" sz="2400" dirty="0"/>
                        <a:t>IBM Grant</a:t>
                      </a:r>
                    </a:p>
                  </a:txBody>
                  <a:tcPr/>
                </a:tc>
                <a:extLst>
                  <a:ext uri="{0D108BD9-81ED-4DB2-BD59-A6C34878D82A}">
                    <a16:rowId xmlns:a16="http://schemas.microsoft.com/office/drawing/2014/main" val="4169377076"/>
                  </a:ext>
                </a:extLst>
              </a:tr>
              <a:tr h="370840">
                <a:tc>
                  <a:txBody>
                    <a:bodyPr/>
                    <a:lstStyle/>
                    <a:p>
                      <a:r>
                        <a:rPr lang="en-US" sz="2400" dirty="0"/>
                        <a:t>Unrestricted Balance</a:t>
                      </a:r>
                    </a:p>
                  </a:txBody>
                  <a:tcPr/>
                </a:tc>
                <a:tc>
                  <a:txBody>
                    <a:bodyPr/>
                    <a:lstStyle/>
                    <a:p>
                      <a:pPr algn="r"/>
                      <a:r>
                        <a:rPr lang="en-US" sz="2400" dirty="0"/>
                        <a:t>$4,094.20</a:t>
                      </a:r>
                    </a:p>
                  </a:txBody>
                  <a:tcPr/>
                </a:tc>
                <a:tc>
                  <a:txBody>
                    <a:bodyPr/>
                    <a:lstStyle/>
                    <a:p>
                      <a:pPr algn="ctr"/>
                      <a:r>
                        <a:rPr lang="en-US" sz="2400"/>
                        <a:t>3/31/24</a:t>
                      </a:r>
                      <a:endParaRPr lang="en-US" sz="2400" dirty="0"/>
                    </a:p>
                  </a:txBody>
                  <a:tcPr/>
                </a:tc>
                <a:extLst>
                  <a:ext uri="{0D108BD9-81ED-4DB2-BD59-A6C34878D82A}">
                    <a16:rowId xmlns:a16="http://schemas.microsoft.com/office/drawing/2014/main" val="4142660383"/>
                  </a:ext>
                </a:extLst>
              </a:tr>
            </a:tbl>
          </a:graphicData>
        </a:graphic>
      </p:graphicFrame>
      <p:sp>
        <p:nvSpPr>
          <p:cNvPr id="3" name="Rounded Rectangle 2">
            <a:extLst>
              <a:ext uri="{FF2B5EF4-FFF2-40B4-BE49-F238E27FC236}">
                <a16:creationId xmlns:a16="http://schemas.microsoft.com/office/drawing/2014/main" id="{95CCB0D0-F065-E38A-28D3-5A3DFB7CBB5E}"/>
              </a:ext>
            </a:extLst>
          </p:cNvPr>
          <p:cNvSpPr/>
          <p:nvPr/>
        </p:nvSpPr>
        <p:spPr>
          <a:xfrm>
            <a:off x="2830287" y="4442279"/>
            <a:ext cx="4386942" cy="241572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Expenses from March, no other income expenses, $80 expenditure in April report for last months meeting expenses</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Dan mailed Benevity check to Michael to deposit</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Should get Benevity deposit from Allen, Michael to check</a:t>
            </a:r>
          </a:p>
        </p:txBody>
      </p:sp>
    </p:spTree>
    <p:extLst>
      <p:ext uri="{BB962C8B-B14F-4D97-AF65-F5344CB8AC3E}">
        <p14:creationId xmlns:p14="http://schemas.microsoft.com/office/powerpoint/2010/main" val="59408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EBCF-1F14-AFE9-DDEF-266CDC82A24A}"/>
              </a:ext>
            </a:extLst>
          </p:cNvPr>
          <p:cNvSpPr>
            <a:spLocks noGrp="1"/>
          </p:cNvSpPr>
          <p:nvPr>
            <p:ph type="title"/>
          </p:nvPr>
        </p:nvSpPr>
        <p:spPr/>
        <p:txBody>
          <a:bodyPr/>
          <a:lstStyle/>
          <a:p>
            <a:r>
              <a:rPr lang="en-US" dirty="0"/>
              <a:t>May Event Planning</a:t>
            </a:r>
            <a:br>
              <a:rPr lang="en-US" b="1" u="sng" dirty="0">
                <a:solidFill>
                  <a:srgbClr val="1F1F1F"/>
                </a:solidFill>
                <a:highlight>
                  <a:srgbClr val="FFFFFF"/>
                </a:highlight>
                <a:latin typeface="Google Sans"/>
              </a:rPr>
            </a:br>
            <a:r>
              <a:rPr lang="en-US" sz="2800" b="1" i="0" dirty="0">
                <a:solidFill>
                  <a:srgbClr val="1F1F1F"/>
                </a:solidFill>
                <a:effectLst/>
                <a:highlight>
                  <a:srgbClr val="FFFFFF"/>
                </a:highlight>
                <a:latin typeface="Google Sans"/>
              </a:rPr>
              <a:t>Understanding Life via Computational Bioinformatics</a:t>
            </a:r>
            <a:endParaRPr lang="en-US" dirty="0"/>
          </a:p>
        </p:txBody>
      </p:sp>
      <p:sp>
        <p:nvSpPr>
          <p:cNvPr id="3" name="Text Placeholder 2">
            <a:extLst>
              <a:ext uri="{FF2B5EF4-FFF2-40B4-BE49-F238E27FC236}">
                <a16:creationId xmlns:a16="http://schemas.microsoft.com/office/drawing/2014/main" id="{CEC600B0-5DFE-F698-6C3D-B7583C07036F}"/>
              </a:ext>
            </a:extLst>
          </p:cNvPr>
          <p:cNvSpPr>
            <a:spLocks noGrp="1"/>
          </p:cNvSpPr>
          <p:nvPr>
            <p:ph type="body" idx="1"/>
          </p:nvPr>
        </p:nvSpPr>
        <p:spPr/>
        <p:txBody>
          <a:bodyPr/>
          <a:lstStyle/>
          <a:p>
            <a:r>
              <a:rPr lang="en-US" sz="1400" dirty="0">
                <a:solidFill>
                  <a:srgbClr val="222222"/>
                </a:solidFill>
                <a:latin typeface="Verdana" panose="020B0604030504040204" pitchFamily="34" charset="0"/>
              </a:rPr>
              <a:t>Dr. Shawn X. Wang, CSUF Professor of Computer Science, </a:t>
            </a:r>
            <a:r>
              <a:rPr lang="en-US" sz="1400" b="0" i="0" dirty="0">
                <a:solidFill>
                  <a:srgbClr val="222222"/>
                </a:solidFill>
                <a:effectLst/>
                <a:latin typeface="Verdana" panose="020B0604030504040204" pitchFamily="34" charset="0"/>
              </a:rPr>
              <a:t>will provide an insightful exploration of computational bioinformatics, a field dedicated to extracting, organizing, and interpreting biological data to uncover new insights. Divided into two parts, the presentation will first highlight the transformative impact of computational bioinformatics research on enhancing quality of life and deepening our understanding of biology. In the second segment, Dr. Wang will offer a concise overview of his research endeavors, focusing on innovative algorithms and data analysis techniques applied to protein 3D structures, microarrays, and DNA sequence comparisons. Join us for a cohesive journey into the intersection of computation and biology.</a:t>
            </a:r>
          </a:p>
          <a:p>
            <a:r>
              <a:rPr lang="en-US" sz="1400" dirty="0">
                <a:solidFill>
                  <a:srgbClr val="222222"/>
                </a:solidFill>
                <a:latin typeface="Verdana" panose="020B0604030504040204" pitchFamily="34" charset="0"/>
              </a:rPr>
              <a:t>Thanks to Taylor Noh for recruiting Prof. Wang!</a:t>
            </a:r>
          </a:p>
          <a:p>
            <a:r>
              <a:rPr lang="en-US" sz="1400" dirty="0">
                <a:solidFill>
                  <a:srgbClr val="222222"/>
                </a:solidFill>
                <a:latin typeface="Verdana" panose="020B0604030504040204" pitchFamily="34" charset="0"/>
              </a:rPr>
              <a:t>Any special prep to do for his talk next month?</a:t>
            </a:r>
          </a:p>
          <a:p>
            <a:r>
              <a:rPr lang="en-US" sz="1400" dirty="0">
                <a:solidFill>
                  <a:srgbClr val="222222"/>
                </a:solidFill>
                <a:latin typeface="Verdana" panose="020B0604030504040204" pitchFamily="34" charset="0"/>
              </a:rPr>
              <a:t>Event promotion plan and discussion</a:t>
            </a:r>
          </a:p>
          <a:p>
            <a:r>
              <a:rPr lang="en-US" sz="1400" dirty="0">
                <a:solidFill>
                  <a:srgbClr val="222222"/>
                </a:solidFill>
                <a:latin typeface="Verdana" panose="020B0604030504040204" pitchFamily="34" charset="0"/>
              </a:rPr>
              <a:t>Pre-meeting happy hour at SOL Mexican Cocina from 5 PM to 6:15 PM</a:t>
            </a:r>
            <a:endParaRPr lang="en-US" sz="1400" b="0" i="0" dirty="0">
              <a:solidFill>
                <a:srgbClr val="222222"/>
              </a:solidFill>
              <a:effectLst/>
              <a:latin typeface="Verdana" panose="020B0604030504040204" pitchFamily="34" charset="0"/>
            </a:endParaRPr>
          </a:p>
          <a:p>
            <a:endParaRPr lang="en-US" sz="1400" dirty="0"/>
          </a:p>
        </p:txBody>
      </p:sp>
      <p:sp>
        <p:nvSpPr>
          <p:cNvPr id="4" name="Rounded Rectangle 3">
            <a:extLst>
              <a:ext uri="{FF2B5EF4-FFF2-40B4-BE49-F238E27FC236}">
                <a16:creationId xmlns:a16="http://schemas.microsoft.com/office/drawing/2014/main" id="{2073141B-E757-9392-FA39-683A3A027ED9}"/>
              </a:ext>
            </a:extLst>
          </p:cNvPr>
          <p:cNvSpPr/>
          <p:nvPr/>
        </p:nvSpPr>
        <p:spPr>
          <a:xfrm>
            <a:off x="5050971" y="5257800"/>
            <a:ext cx="3320143" cy="10885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Encourage others to start advertising</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Taylor to send invite to </a:t>
            </a:r>
            <a:r>
              <a:rPr lang="en-US" dirty="0" err="1">
                <a:ln w="0"/>
                <a:solidFill>
                  <a:schemeClr val="tx1"/>
                </a:solidFill>
                <a:effectLst>
                  <a:outerShdw blurRad="38100" dist="19050" dir="2700000" algn="tl" rotWithShape="0">
                    <a:schemeClr val="dk1">
                      <a:alpha val="40000"/>
                    </a:schemeClr>
                  </a:outerShdw>
                </a:effectLst>
              </a:rPr>
              <a:t>premetting</a:t>
            </a:r>
            <a:r>
              <a:rPr lang="en-US" dirty="0">
                <a:ln w="0"/>
                <a:solidFill>
                  <a:schemeClr val="tx1"/>
                </a:solidFill>
                <a:effectLst>
                  <a:outerShdw blurRad="38100" dist="19050" dir="2700000" algn="tl" rotWithShape="0">
                    <a:schemeClr val="dk1">
                      <a:alpha val="40000"/>
                    </a:schemeClr>
                  </a:outerShdw>
                </a:effectLst>
              </a:rPr>
              <a:t> happy hour to Dr. Wang</a:t>
            </a:r>
          </a:p>
        </p:txBody>
      </p:sp>
    </p:spTree>
    <p:extLst>
      <p:ext uri="{BB962C8B-B14F-4D97-AF65-F5344CB8AC3E}">
        <p14:creationId xmlns:p14="http://schemas.microsoft.com/office/powerpoint/2010/main" val="2889815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50D77-CCC2-F6C7-8EBD-27F34E4C3FE9}"/>
              </a:ext>
            </a:extLst>
          </p:cNvPr>
          <p:cNvSpPr>
            <a:spLocks noGrp="1"/>
          </p:cNvSpPr>
          <p:nvPr>
            <p:ph type="title"/>
          </p:nvPr>
        </p:nvSpPr>
        <p:spPr/>
        <p:txBody>
          <a:bodyPr/>
          <a:lstStyle/>
          <a:p>
            <a:r>
              <a:rPr lang="en-US" dirty="0"/>
              <a:t>Future Event Planning</a:t>
            </a:r>
          </a:p>
        </p:txBody>
      </p:sp>
    </p:spTree>
    <p:extLst>
      <p:ext uri="{BB962C8B-B14F-4D97-AF65-F5344CB8AC3E}">
        <p14:creationId xmlns:p14="http://schemas.microsoft.com/office/powerpoint/2010/main" val="325994586"/>
      </p:ext>
    </p:extLst>
  </p:cSld>
  <p:clrMapOvr>
    <a:masterClrMapping/>
  </p:clrMapOvr>
</p:sld>
</file>

<file path=ppt/theme/theme1.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2844</TotalTime>
  <Words>1767</Words>
  <Application>Microsoft Macintosh PowerPoint</Application>
  <PresentationFormat>Widescreen</PresentationFormat>
  <Paragraphs>251</Paragraphs>
  <Slides>18</Slides>
  <Notes>12</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Google Sans</vt:lpstr>
      <vt:lpstr>Trebuchet MS</vt:lpstr>
      <vt:lpstr>Verdana</vt:lpstr>
      <vt:lpstr>ACM Chapter Event</vt:lpstr>
      <vt:lpstr>OC ACM Executive Committee </vt:lpstr>
      <vt:lpstr>Agenda</vt:lpstr>
      <vt:lpstr>Meeting Attendees</vt:lpstr>
      <vt:lpstr>Motions</vt:lpstr>
      <vt:lpstr>Officers</vt:lpstr>
      <vt:lpstr>Officers (cont’d)</vt:lpstr>
      <vt:lpstr>Treasurer’s Report EOM March 2024</vt:lpstr>
      <vt:lpstr>May Event Planning Understanding Life via Computational Bioinformatics</vt:lpstr>
      <vt:lpstr>Future Event Planning</vt:lpstr>
      <vt:lpstr>Next Program Event Planning</vt:lpstr>
      <vt:lpstr>July Event Proposal: The Memory Wall: Why We Hit It and How We’ll Get Over It</vt:lpstr>
      <vt:lpstr>Meeting Topics</vt:lpstr>
      <vt:lpstr>OC Tech Companies</vt:lpstr>
      <vt:lpstr>Member Poll Questions</vt:lpstr>
      <vt:lpstr>Future Speakers – Follow-up</vt:lpstr>
      <vt:lpstr>Future Program Event Candidates (UCI)</vt:lpstr>
      <vt:lpstr>Future Program Event Candidates</vt:lpstr>
      <vt:lpstr>Committee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 ACM Executive Committee </dc:title>
  <dc:creator>Michael Fahy</dc:creator>
  <cp:lastModifiedBy>Marc Velasco</cp:lastModifiedBy>
  <cp:revision>20</cp:revision>
  <dcterms:created xsi:type="dcterms:W3CDTF">2020-05-18T19:26:51Z</dcterms:created>
  <dcterms:modified xsi:type="dcterms:W3CDTF">2024-04-26T17:10:06Z</dcterms:modified>
</cp:coreProperties>
</file>